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handoutMasterIdLst>
    <p:handoutMasterId r:id="rId92"/>
  </p:handoutMasterIdLst>
  <p:sldIdLst>
    <p:sldId id="813" r:id="rId2"/>
    <p:sldId id="730" r:id="rId3"/>
    <p:sldId id="777" r:id="rId4"/>
    <p:sldId id="778" r:id="rId5"/>
    <p:sldId id="779" r:id="rId6"/>
    <p:sldId id="840" r:id="rId7"/>
    <p:sldId id="849" r:id="rId8"/>
    <p:sldId id="851" r:id="rId9"/>
    <p:sldId id="852" r:id="rId10"/>
    <p:sldId id="854" r:id="rId11"/>
    <p:sldId id="856" r:id="rId12"/>
    <p:sldId id="838" r:id="rId13"/>
    <p:sldId id="842" r:id="rId14"/>
    <p:sldId id="841" r:id="rId15"/>
    <p:sldId id="738" r:id="rId16"/>
    <p:sldId id="739" r:id="rId17"/>
    <p:sldId id="833" r:id="rId18"/>
    <p:sldId id="740" r:id="rId19"/>
    <p:sldId id="848" r:id="rId20"/>
    <p:sldId id="865" r:id="rId21"/>
    <p:sldId id="742" r:id="rId22"/>
    <p:sldId id="860" r:id="rId23"/>
    <p:sldId id="743" r:id="rId24"/>
    <p:sldId id="846" r:id="rId25"/>
    <p:sldId id="744" r:id="rId26"/>
    <p:sldId id="940" r:id="rId27"/>
    <p:sldId id="941" r:id="rId28"/>
    <p:sldId id="938" r:id="rId29"/>
    <p:sldId id="942" r:id="rId30"/>
    <p:sldId id="939" r:id="rId31"/>
    <p:sldId id="869" r:id="rId32"/>
    <p:sldId id="863" r:id="rId33"/>
    <p:sldId id="915" r:id="rId34"/>
    <p:sldId id="864" r:id="rId35"/>
    <p:sldId id="927" r:id="rId36"/>
    <p:sldId id="928" r:id="rId37"/>
    <p:sldId id="914" r:id="rId38"/>
    <p:sldId id="947" r:id="rId39"/>
    <p:sldId id="946" r:id="rId40"/>
    <p:sldId id="916" r:id="rId41"/>
    <p:sldId id="746" r:id="rId42"/>
    <p:sldId id="747" r:id="rId43"/>
    <p:sldId id="936" r:id="rId44"/>
    <p:sldId id="937" r:id="rId45"/>
    <p:sldId id="749" r:id="rId46"/>
    <p:sldId id="929" r:id="rId47"/>
    <p:sldId id="935" r:id="rId48"/>
    <p:sldId id="933" r:id="rId49"/>
    <p:sldId id="911" r:id="rId50"/>
    <p:sldId id="943" r:id="rId51"/>
    <p:sldId id="870" r:id="rId52"/>
    <p:sldId id="901" r:id="rId53"/>
    <p:sldId id="903" r:id="rId54"/>
    <p:sldId id="906" r:id="rId55"/>
    <p:sldId id="866" r:id="rId56"/>
    <p:sldId id="895" r:id="rId57"/>
    <p:sldId id="900" r:id="rId58"/>
    <p:sldId id="905" r:id="rId59"/>
    <p:sldId id="904" r:id="rId60"/>
    <p:sldId id="908" r:id="rId61"/>
    <p:sldId id="909" r:id="rId62"/>
    <p:sldId id="910" r:id="rId63"/>
    <p:sldId id="871" r:id="rId64"/>
    <p:sldId id="912" r:id="rId65"/>
    <p:sldId id="898" r:id="rId66"/>
    <p:sldId id="902" r:id="rId67"/>
    <p:sldId id="899" r:id="rId68"/>
    <p:sldId id="874" r:id="rId69"/>
    <p:sldId id="875" r:id="rId70"/>
    <p:sldId id="847" r:id="rId71"/>
    <p:sldId id="917" r:id="rId72"/>
    <p:sldId id="931" r:id="rId73"/>
    <p:sldId id="919" r:id="rId74"/>
    <p:sldId id="924" r:id="rId75"/>
    <p:sldId id="925" r:id="rId76"/>
    <p:sldId id="932" r:id="rId77"/>
    <p:sldId id="926" r:id="rId78"/>
    <p:sldId id="923" r:id="rId79"/>
    <p:sldId id="922" r:id="rId80"/>
    <p:sldId id="920" r:id="rId81"/>
    <p:sldId id="944" r:id="rId82"/>
    <p:sldId id="907" r:id="rId83"/>
    <p:sldId id="761" r:id="rId84"/>
    <p:sldId id="762" r:id="rId85"/>
    <p:sldId id="766" r:id="rId86"/>
    <p:sldId id="770" r:id="rId87"/>
    <p:sldId id="771" r:id="rId88"/>
    <p:sldId id="772" r:id="rId89"/>
    <p:sldId id="773" r:id="rId9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24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24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24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642"/>
    </p:cViewPr>
  </p:sorterViewPr>
  <p:notesViewPr>
    <p:cSldViewPr>
      <p:cViewPr varScale="1">
        <p:scale>
          <a:sx n="56" d="100"/>
          <a:sy n="56" d="100"/>
        </p:scale>
        <p:origin x="-287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JM"/>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66BF9237-A6C0-4239-8C18-EA320054DCAE}" type="datetimeFigureOut">
              <a:rPr lang="en-JM"/>
              <a:pPr>
                <a:defRPr/>
              </a:pPr>
              <a:t>04/03/2013</a:t>
            </a:fld>
            <a:endParaRPr lang="en-JM"/>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JM"/>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6DC57E27-CDF2-4697-9B2B-71DF6B58C6D1}" type="slidenum">
              <a:rPr lang="en-JM"/>
              <a:pPr>
                <a:defRPr/>
              </a:pPr>
              <a:t>‹#›</a:t>
            </a:fld>
            <a:endParaRPr lang="en-JM"/>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mn-cs"/>
              </a:defRPr>
            </a:lvl1pPr>
          </a:lstStyle>
          <a:p>
            <a:pPr>
              <a:defRPr/>
            </a:pPr>
            <a:fld id="{55EEFE79-209F-4A21-9989-5339864DEFFB}" type="datetimeFigureOut">
              <a:rPr lang="en-US"/>
              <a:pPr>
                <a:defRPr/>
              </a:pPr>
              <a:t>3/4/2013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mn-cs"/>
              </a:defRPr>
            </a:lvl1pPr>
          </a:lstStyle>
          <a:p>
            <a:pPr>
              <a:defRPr/>
            </a:pPr>
            <a:fld id="{ADDFCE2D-2331-48E3-B23A-971ECBF0DB4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7"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421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5"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10" descr="4098885-md"/>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3731" name="Rectangle 2"/>
          <p:cNvSpPr>
            <a:spLocks noGrp="1" noChangeArrowheads="1"/>
          </p:cNvSpPr>
          <p:nvPr>
            <p:ph type="ctrTitle"/>
          </p:nvPr>
        </p:nvSpPr>
        <p:spPr>
          <a:xfrm>
            <a:off x="685800" y="2130425"/>
            <a:ext cx="7772400" cy="1470025"/>
          </a:xfrm>
        </p:spPr>
        <p:txBody>
          <a:bodyPr/>
          <a:lstStyle>
            <a:lvl1pPr>
              <a:defRPr smtClean="0">
                <a:solidFill>
                  <a:schemeClr val="bg1"/>
                </a:solidFill>
              </a:defRPr>
            </a:lvl1pPr>
          </a:lstStyle>
          <a:p>
            <a:r>
              <a:rPr lang="en-US" dirty="0" smtClean="0"/>
              <a:t>Click to edit Master title style</a:t>
            </a:r>
          </a:p>
        </p:txBody>
      </p:sp>
      <p:sp>
        <p:nvSpPr>
          <p:cNvPr id="73732"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r>
              <a:rPr lang="en-US"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r>
              <a:rPr lang="en-US"/>
              <a:t>9 September 2011</a:t>
            </a:r>
          </a:p>
        </p:txBody>
      </p:sp>
      <p:sp>
        <p:nvSpPr>
          <p:cNvPr id="6" name="Rectangle 5"/>
          <p:cNvSpPr>
            <a:spLocks noGrp="1" noChangeArrowheads="1"/>
          </p:cNvSpPr>
          <p:nvPr>
            <p:ph type="ftr" sz="quarter" idx="11"/>
          </p:nvPr>
        </p:nvSpPr>
        <p:spPr/>
        <p:txBody>
          <a:bodyPr/>
          <a:lstStyle>
            <a:lvl1pPr>
              <a:defRPr/>
            </a:lvl1pPr>
          </a:lstStyle>
          <a:p>
            <a:pPr>
              <a:defRPr/>
            </a:pPr>
            <a:r>
              <a:rPr lang="en-US"/>
              <a:t>www.edbodmer.com</a:t>
            </a:r>
          </a:p>
        </p:txBody>
      </p:sp>
      <p:sp>
        <p:nvSpPr>
          <p:cNvPr id="7" name="Rectangle 6"/>
          <p:cNvSpPr>
            <a:spLocks noGrp="1" noChangeArrowheads="1"/>
          </p:cNvSpPr>
          <p:nvPr>
            <p:ph type="sldNum" sz="quarter" idx="12"/>
          </p:nvPr>
        </p:nvSpPr>
        <p:spPr/>
        <p:txBody>
          <a:bodyPr/>
          <a:lstStyle>
            <a:lvl1pPr>
              <a:defRPr/>
            </a:lvl1pPr>
          </a:lstStyle>
          <a:p>
            <a:pPr>
              <a:defRPr/>
            </a:pPr>
            <a:fld id="{9760EDDA-7B8D-4ACA-B3AD-1BC16FC2C127}"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7" name="Rectangle 6"/>
          <p:cNvSpPr>
            <a:spLocks noGrp="1" noChangeArrowheads="1"/>
          </p:cNvSpPr>
          <p:nvPr>
            <p:ph type="sldNum" sz="quarter" idx="12"/>
          </p:nvPr>
        </p:nvSpPr>
        <p:spPr>
          <a:ln/>
        </p:spPr>
        <p:txBody>
          <a:bodyPr/>
          <a:lstStyle>
            <a:lvl1pPr>
              <a:defRPr/>
            </a:lvl1pPr>
          </a:lstStyle>
          <a:p>
            <a:pPr>
              <a:defRPr/>
            </a:pPr>
            <a:fld id="{CE89140B-644F-4EC2-B1A1-D9C2845CA41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6" name="Rectangle 6"/>
          <p:cNvSpPr>
            <a:spLocks noGrp="1" noChangeArrowheads="1"/>
          </p:cNvSpPr>
          <p:nvPr>
            <p:ph type="sldNum" sz="quarter" idx="12"/>
          </p:nvPr>
        </p:nvSpPr>
        <p:spPr>
          <a:ln/>
        </p:spPr>
        <p:txBody>
          <a:bodyPr/>
          <a:lstStyle>
            <a:lvl1pPr>
              <a:defRPr/>
            </a:lvl1pPr>
          </a:lstStyle>
          <a:p>
            <a:pPr>
              <a:defRPr/>
            </a:pPr>
            <a:fld id="{4DF4792E-AA8D-434A-8DD5-2AD18C9478C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6" name="Rectangle 6"/>
          <p:cNvSpPr>
            <a:spLocks noGrp="1" noChangeArrowheads="1"/>
          </p:cNvSpPr>
          <p:nvPr>
            <p:ph type="sldNum" sz="quarter" idx="12"/>
          </p:nvPr>
        </p:nvSpPr>
        <p:spPr>
          <a:ln/>
        </p:spPr>
        <p:txBody>
          <a:bodyPr/>
          <a:lstStyle>
            <a:lvl1pPr>
              <a:defRPr/>
            </a:lvl1pPr>
          </a:lstStyle>
          <a:p>
            <a:pPr>
              <a:defRPr/>
            </a:pPr>
            <a:fld id="{0806D3DB-35BF-4147-8A81-41805F380E1A}"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7" name="Rectangle 6"/>
          <p:cNvSpPr>
            <a:spLocks noGrp="1" noChangeArrowheads="1"/>
          </p:cNvSpPr>
          <p:nvPr>
            <p:ph type="sldNum" sz="quarter" idx="12"/>
          </p:nvPr>
        </p:nvSpPr>
        <p:spPr>
          <a:ln/>
        </p:spPr>
        <p:txBody>
          <a:bodyPr/>
          <a:lstStyle>
            <a:lvl1pPr>
              <a:defRPr/>
            </a:lvl1pPr>
          </a:lstStyle>
          <a:p>
            <a:pPr>
              <a:defRPr/>
            </a:pPr>
            <a:fld id="{EB5DF149-EC4B-4F94-ACDA-C54902EBAE85}"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sz="2800"/>
            </a:lvl1p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sz="1200"/>
            </a:lvl1pPr>
          </a:lstStyle>
          <a:p>
            <a:pPr>
              <a:defRPr/>
            </a:pPr>
            <a:r>
              <a:rPr lang="en-US"/>
              <a:t>9 September 2011</a:t>
            </a:r>
          </a:p>
        </p:txBody>
      </p:sp>
      <p:sp>
        <p:nvSpPr>
          <p:cNvPr id="7" name="Rectangle 5"/>
          <p:cNvSpPr>
            <a:spLocks noGrp="1" noChangeArrowheads="1"/>
          </p:cNvSpPr>
          <p:nvPr>
            <p:ph type="ftr" sz="quarter" idx="11"/>
          </p:nvPr>
        </p:nvSpPr>
        <p:spPr/>
        <p:txBody>
          <a:bodyPr/>
          <a:lstStyle>
            <a:lvl1pPr>
              <a:defRPr sz="1200"/>
            </a:lvl1pPr>
          </a:lstStyle>
          <a:p>
            <a:pPr>
              <a:defRPr/>
            </a:pPr>
            <a:r>
              <a:rPr lang="en-US"/>
              <a:t>www.edbodmer.com</a:t>
            </a:r>
          </a:p>
        </p:txBody>
      </p:sp>
      <p:sp>
        <p:nvSpPr>
          <p:cNvPr id="8" name="Rectangle 6"/>
          <p:cNvSpPr>
            <a:spLocks noGrp="1" noChangeArrowheads="1"/>
          </p:cNvSpPr>
          <p:nvPr>
            <p:ph type="sldNum" sz="quarter" idx="12"/>
          </p:nvPr>
        </p:nvSpPr>
        <p:spPr/>
        <p:txBody>
          <a:bodyPr/>
          <a:lstStyle>
            <a:lvl1pPr>
              <a:defRPr sz="1200"/>
            </a:lvl1pPr>
          </a:lstStyle>
          <a:p>
            <a:pPr>
              <a:defRPr/>
            </a:pPr>
            <a:fld id="{8D827F47-366A-40C5-80A7-953BDBA5B42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2946" name="Rectangle 2"/>
          <p:cNvSpPr>
            <a:spLocks noGrp="1" noChangeArrowheads="1"/>
          </p:cNvSpPr>
          <p:nvPr>
            <p:ph type="ctrTitle"/>
          </p:nvPr>
        </p:nvSpPr>
        <p:spPr>
          <a:xfrm>
            <a:off x="762000" y="3657600"/>
            <a:ext cx="7772400" cy="1470025"/>
          </a:xfrm>
        </p:spPr>
        <p:txBody>
          <a:bodyPr/>
          <a:lstStyle>
            <a:lvl1pPr>
              <a:defRPr>
                <a:solidFill>
                  <a:schemeClr val="bg1"/>
                </a:solidFill>
              </a:defRPr>
            </a:lvl1p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5" name="Rectangle 6"/>
          <p:cNvSpPr>
            <a:spLocks noGrp="1" noChangeArrowheads="1"/>
          </p:cNvSpPr>
          <p:nvPr>
            <p:ph type="sldNum" sz="quarter" idx="12"/>
          </p:nvPr>
        </p:nvSpPr>
        <p:spPr>
          <a:ln/>
        </p:spPr>
        <p:txBody>
          <a:bodyPr/>
          <a:lstStyle>
            <a:lvl1pPr>
              <a:defRPr/>
            </a:lvl1pPr>
          </a:lstStyle>
          <a:p>
            <a:pPr>
              <a:defRPr/>
            </a:pPr>
            <a:fld id="{F7FB5F19-B589-411A-A177-CB72C4C8296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6" name="Rectangle 6"/>
          <p:cNvSpPr>
            <a:spLocks noGrp="1" noChangeArrowheads="1"/>
          </p:cNvSpPr>
          <p:nvPr>
            <p:ph type="sldNum" sz="quarter" idx="12"/>
          </p:nvPr>
        </p:nvSpPr>
        <p:spPr>
          <a:ln/>
        </p:spPr>
        <p:txBody>
          <a:bodyPr/>
          <a:lstStyle>
            <a:lvl1pPr>
              <a:defRPr/>
            </a:lvl1pPr>
          </a:lstStyle>
          <a:p>
            <a:pPr>
              <a:defRPr/>
            </a:pPr>
            <a:fld id="{FA83451A-4EF1-4E24-BB8C-816D317AFF0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6" name="Rectangle 6"/>
          <p:cNvSpPr>
            <a:spLocks noGrp="1" noChangeArrowheads="1"/>
          </p:cNvSpPr>
          <p:nvPr>
            <p:ph type="sldNum" sz="quarter" idx="12"/>
          </p:nvPr>
        </p:nvSpPr>
        <p:spPr>
          <a:ln/>
        </p:spPr>
        <p:txBody>
          <a:bodyPr/>
          <a:lstStyle>
            <a:lvl1pPr>
              <a:defRPr/>
            </a:lvl1pPr>
          </a:lstStyle>
          <a:p>
            <a:pPr>
              <a:defRPr/>
            </a:pPr>
            <a:fld id="{C329B562-E6F5-4BEB-8766-47DA8C2D2F8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7" name="Rectangle 6"/>
          <p:cNvSpPr>
            <a:spLocks noGrp="1" noChangeArrowheads="1"/>
          </p:cNvSpPr>
          <p:nvPr>
            <p:ph type="sldNum" sz="quarter" idx="12"/>
          </p:nvPr>
        </p:nvSpPr>
        <p:spPr>
          <a:ln/>
        </p:spPr>
        <p:txBody>
          <a:bodyPr/>
          <a:lstStyle>
            <a:lvl1pPr>
              <a:defRPr/>
            </a:lvl1pPr>
          </a:lstStyle>
          <a:p>
            <a:pPr>
              <a:defRPr/>
            </a:pPr>
            <a:fld id="{DE96BC2E-C141-40E8-BE9C-EA526CA8A60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9" name="Rectangle 6"/>
          <p:cNvSpPr>
            <a:spLocks noGrp="1" noChangeArrowheads="1"/>
          </p:cNvSpPr>
          <p:nvPr>
            <p:ph type="sldNum" sz="quarter" idx="12"/>
          </p:nvPr>
        </p:nvSpPr>
        <p:spPr>
          <a:ln/>
        </p:spPr>
        <p:txBody>
          <a:bodyPr/>
          <a:lstStyle>
            <a:lvl1pPr>
              <a:defRPr/>
            </a:lvl1pPr>
          </a:lstStyle>
          <a:p>
            <a:pPr>
              <a:defRPr/>
            </a:pPr>
            <a:fld id="{E97ACCA7-40E9-440C-959C-3091D2124C9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5" name="Rectangle 6"/>
          <p:cNvSpPr>
            <a:spLocks noGrp="1" noChangeArrowheads="1"/>
          </p:cNvSpPr>
          <p:nvPr>
            <p:ph type="sldNum" sz="quarter" idx="12"/>
          </p:nvPr>
        </p:nvSpPr>
        <p:spPr>
          <a:ln/>
        </p:spPr>
        <p:txBody>
          <a:bodyPr/>
          <a:lstStyle>
            <a:lvl1pPr>
              <a:defRPr/>
            </a:lvl1pPr>
          </a:lstStyle>
          <a:p>
            <a:pPr>
              <a:defRPr/>
            </a:pPr>
            <a:fld id="{7C851F9C-E14B-448C-A1BC-5EEF5558BC2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4" name="Rectangle 6"/>
          <p:cNvSpPr>
            <a:spLocks noGrp="1" noChangeArrowheads="1"/>
          </p:cNvSpPr>
          <p:nvPr>
            <p:ph type="sldNum" sz="quarter" idx="12"/>
          </p:nvPr>
        </p:nvSpPr>
        <p:spPr>
          <a:ln/>
        </p:spPr>
        <p:txBody>
          <a:bodyPr/>
          <a:lstStyle>
            <a:lvl1pPr>
              <a:defRPr/>
            </a:lvl1pPr>
          </a:lstStyle>
          <a:p>
            <a:pPr>
              <a:defRPr/>
            </a:pPr>
            <a:fld id="{9BB005D4-3962-4848-92DA-E7E2E44EDB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9 September 2011</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www.edbodmer.com</a:t>
            </a:r>
          </a:p>
        </p:txBody>
      </p:sp>
      <p:sp>
        <p:nvSpPr>
          <p:cNvPr id="7" name="Rectangle 6"/>
          <p:cNvSpPr>
            <a:spLocks noGrp="1" noChangeArrowheads="1"/>
          </p:cNvSpPr>
          <p:nvPr>
            <p:ph type="sldNum" sz="quarter" idx="12"/>
          </p:nvPr>
        </p:nvSpPr>
        <p:spPr>
          <a:ln/>
        </p:spPr>
        <p:txBody>
          <a:bodyPr/>
          <a:lstStyle>
            <a:lvl1pPr>
              <a:defRPr/>
            </a:lvl1pPr>
          </a:lstStyle>
          <a:p>
            <a:pPr>
              <a:defRPr/>
            </a:pPr>
            <a:fld id="{7F777161-ACF6-4269-9ADE-40D64FA4206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r>
              <a:rPr lang="en-US"/>
              <a:t>9 September 2011</a:t>
            </a: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r>
              <a:rPr lang="en-US"/>
              <a:t>www.edbodmer.com</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1D82F61B-F2E1-47C1-953A-5544B39D340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21"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 id="2147483919" r:id="rId12"/>
    <p:sldLayoutId id="2147483920" r:id="rId13"/>
    <p:sldLayoutId id="2147483922" r:id="rId14"/>
  </p:sldLayoutIdLst>
  <p:hf hdr="0"/>
  <p:txStyles>
    <p:titleStyle>
      <a:lvl1pPr algn="ctr" rtl="0" eaLnBrk="0" fontAlgn="base" hangingPunct="0">
        <a:spcBef>
          <a:spcPct val="0"/>
        </a:spcBef>
        <a:spcAft>
          <a:spcPct val="0"/>
        </a:spcAft>
        <a:defRPr sz="3200">
          <a:solidFill>
            <a:srgbClr val="0000FF"/>
          </a:solidFill>
          <a:latin typeface="+mj-lt"/>
          <a:ea typeface="+mj-ea"/>
          <a:cs typeface="+mj-cs"/>
        </a:defRPr>
      </a:lvl1pPr>
      <a:lvl2pPr algn="ctr" rtl="0" eaLnBrk="0" fontAlgn="base" hangingPunct="0">
        <a:spcBef>
          <a:spcPct val="0"/>
        </a:spcBef>
        <a:spcAft>
          <a:spcPct val="0"/>
        </a:spcAft>
        <a:defRPr sz="3200">
          <a:solidFill>
            <a:srgbClr val="0000FF"/>
          </a:solidFill>
          <a:latin typeface="Arial" charset="0"/>
        </a:defRPr>
      </a:lvl2pPr>
      <a:lvl3pPr algn="ctr" rtl="0" eaLnBrk="0" fontAlgn="base" hangingPunct="0">
        <a:spcBef>
          <a:spcPct val="0"/>
        </a:spcBef>
        <a:spcAft>
          <a:spcPct val="0"/>
        </a:spcAft>
        <a:defRPr sz="3200">
          <a:solidFill>
            <a:srgbClr val="0000FF"/>
          </a:solidFill>
          <a:latin typeface="Arial" charset="0"/>
        </a:defRPr>
      </a:lvl3pPr>
      <a:lvl4pPr algn="ctr" rtl="0" eaLnBrk="0" fontAlgn="base" hangingPunct="0">
        <a:spcBef>
          <a:spcPct val="0"/>
        </a:spcBef>
        <a:spcAft>
          <a:spcPct val="0"/>
        </a:spcAft>
        <a:defRPr sz="3200">
          <a:solidFill>
            <a:srgbClr val="0000FF"/>
          </a:solidFill>
          <a:latin typeface="Arial" charset="0"/>
        </a:defRPr>
      </a:lvl4pPr>
      <a:lvl5pPr algn="ctr" rtl="0" eaLnBrk="0" fontAlgn="base" hangingPunct="0">
        <a:spcBef>
          <a:spcPct val="0"/>
        </a:spcBef>
        <a:spcAft>
          <a:spcPct val="0"/>
        </a:spcAft>
        <a:defRPr sz="3200">
          <a:solidFill>
            <a:srgbClr val="0000FF"/>
          </a:solidFill>
          <a:latin typeface="Arial" charset="0"/>
        </a:defRPr>
      </a:lvl5pPr>
      <a:lvl6pPr marL="457200" algn="ctr" rtl="0" fontAlgn="base">
        <a:spcBef>
          <a:spcPct val="0"/>
        </a:spcBef>
        <a:spcAft>
          <a:spcPct val="0"/>
        </a:spcAft>
        <a:defRPr sz="3200">
          <a:solidFill>
            <a:srgbClr val="0000FF"/>
          </a:solidFill>
          <a:latin typeface="Arial" charset="0"/>
        </a:defRPr>
      </a:lvl6pPr>
      <a:lvl7pPr marL="914400" algn="ctr" rtl="0" fontAlgn="base">
        <a:spcBef>
          <a:spcPct val="0"/>
        </a:spcBef>
        <a:spcAft>
          <a:spcPct val="0"/>
        </a:spcAft>
        <a:defRPr sz="3200">
          <a:solidFill>
            <a:srgbClr val="0000FF"/>
          </a:solidFill>
          <a:latin typeface="Arial" charset="0"/>
        </a:defRPr>
      </a:lvl7pPr>
      <a:lvl8pPr marL="1371600" algn="ctr" rtl="0" fontAlgn="base">
        <a:spcBef>
          <a:spcPct val="0"/>
        </a:spcBef>
        <a:spcAft>
          <a:spcPct val="0"/>
        </a:spcAft>
        <a:defRPr sz="3200">
          <a:solidFill>
            <a:srgbClr val="0000FF"/>
          </a:solidFill>
          <a:latin typeface="Arial" charset="0"/>
        </a:defRPr>
      </a:lvl8pPr>
      <a:lvl9pPr marL="1828800" algn="ctr" rtl="0" fontAlgn="base">
        <a:spcBef>
          <a:spcPct val="0"/>
        </a:spcBef>
        <a:spcAft>
          <a:spcPct val="0"/>
        </a:spcAft>
        <a:defRPr sz="3200">
          <a:solidFill>
            <a:srgbClr val="0000FF"/>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5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www.rechargenews.com/regions/europe_russia/article242588.ece" TargetMode="External"/><Relationship Id="rId2" Type="http://schemas.openxmlformats.org/officeDocument/2006/relationships/hyperlink" Target="http://www.vattenfall.co.uk/en/index.htm" TargetMode="Externa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hyperlink" Target="http://www.sse.com/Home/" TargetMode="External"/><Relationship Id="rId2" Type="http://schemas.openxmlformats.org/officeDocument/2006/relationships/hyperlink" Target="http://www.fluor.com/Pages/default.aspx" TargetMode="Externa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2"/>
          <p:cNvSpPr>
            <a:spLocks noGrp="1"/>
          </p:cNvSpPr>
          <p:nvPr>
            <p:ph type="ctrTitle"/>
          </p:nvPr>
        </p:nvSpPr>
        <p:spPr/>
        <p:txBody>
          <a:bodyPr/>
          <a:lstStyle/>
          <a:p>
            <a:r>
              <a:rPr lang="en-US" b="1"/>
              <a:t>Risk Analysis and Contracts</a:t>
            </a:r>
          </a:p>
        </p:txBody>
      </p:sp>
      <p:sp>
        <p:nvSpPr>
          <p:cNvPr id="4099"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100"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101" name="Slide Number Placeholder 3"/>
          <p:cNvSpPr>
            <a:spLocks noGrp="1"/>
          </p:cNvSpPr>
          <p:nvPr>
            <p:ph type="sldNum" sz="quarter" idx="12"/>
          </p:nvPr>
        </p:nvSpPr>
        <p:spPr/>
        <p:txBody>
          <a:bodyPr/>
          <a:lstStyle/>
          <a:p>
            <a:pPr>
              <a:defRPr/>
            </a:pPr>
            <a:fld id="{DE17BB10-D7E9-401D-B95D-2B83495FBAD6}" type="slidenum">
              <a:rPr lang="en-US" smtClean="0">
                <a:latin typeface="Arial" pitchFamily="34" charset="0"/>
              </a:rPr>
              <a:pPr>
                <a:defRPr/>
              </a:pPr>
              <a:t>1</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Analysis of Major Risks According to Phases of Project Finance</a:t>
            </a:r>
          </a:p>
        </p:txBody>
      </p:sp>
      <p:sp>
        <p:nvSpPr>
          <p:cNvPr id="13315" name="Rectangle 3"/>
          <p:cNvSpPr>
            <a:spLocks noGrp="1" noChangeArrowheads="1"/>
          </p:cNvSpPr>
          <p:nvPr>
            <p:ph type="body" idx="1"/>
          </p:nvPr>
        </p:nvSpPr>
        <p:spPr/>
        <p:txBody>
          <a:bodyPr/>
          <a:lstStyle/>
          <a:p>
            <a:pPr>
              <a:lnSpc>
                <a:spcPct val="80000"/>
              </a:lnSpc>
            </a:pPr>
            <a:r>
              <a:rPr lang="en-US" sz="1600" smtClean="0"/>
              <a:t>Risks During the Construction Phase</a:t>
            </a:r>
          </a:p>
          <a:p>
            <a:pPr lvl="1">
              <a:lnSpc>
                <a:spcPct val="80000"/>
              </a:lnSpc>
            </a:pPr>
            <a:r>
              <a:rPr lang="en-US" sz="1600" smtClean="0"/>
              <a:t>Cost over-runs and delay in completion</a:t>
            </a:r>
          </a:p>
          <a:p>
            <a:pPr lvl="1">
              <a:lnSpc>
                <a:spcPct val="80000"/>
              </a:lnSpc>
            </a:pPr>
            <a:r>
              <a:rPr lang="en-US" sz="1600" smtClean="0"/>
              <a:t>Performance of technology</a:t>
            </a:r>
          </a:p>
          <a:p>
            <a:pPr lvl="1">
              <a:lnSpc>
                <a:spcPct val="80000"/>
              </a:lnSpc>
            </a:pPr>
            <a:r>
              <a:rPr lang="en-US" sz="1600" smtClean="0"/>
              <a:t>Environmental and political risks</a:t>
            </a:r>
          </a:p>
          <a:p>
            <a:pPr lvl="1">
              <a:lnSpc>
                <a:spcPct val="80000"/>
              </a:lnSpc>
            </a:pPr>
            <a:r>
              <a:rPr lang="en-US" sz="1600" smtClean="0"/>
              <a:t>Credit quality and experience of contractor</a:t>
            </a:r>
          </a:p>
          <a:p>
            <a:pPr lvl="1">
              <a:lnSpc>
                <a:spcPct val="80000"/>
              </a:lnSpc>
            </a:pPr>
            <a:r>
              <a:rPr lang="en-US" sz="1600" smtClean="0"/>
              <a:t>Legal and other costs</a:t>
            </a:r>
          </a:p>
          <a:p>
            <a:pPr lvl="1">
              <a:lnSpc>
                <a:spcPct val="80000"/>
              </a:lnSpc>
            </a:pPr>
            <a:r>
              <a:rPr lang="en-US" sz="1600" smtClean="0"/>
              <a:t>Mitigation </a:t>
            </a:r>
          </a:p>
          <a:p>
            <a:pPr lvl="2">
              <a:lnSpc>
                <a:spcPct val="80000"/>
              </a:lnSpc>
            </a:pPr>
            <a:r>
              <a:rPr lang="en-US" sz="1400" smtClean="0"/>
              <a:t>Use of fixed price, date certain turn-key contracts</a:t>
            </a:r>
          </a:p>
          <a:p>
            <a:pPr lvl="2">
              <a:lnSpc>
                <a:spcPct val="80000"/>
              </a:lnSpc>
            </a:pPr>
            <a:r>
              <a:rPr lang="en-US" sz="1400" smtClean="0"/>
              <a:t>Sponsor support and limited recourse</a:t>
            </a:r>
          </a:p>
          <a:p>
            <a:pPr>
              <a:lnSpc>
                <a:spcPct val="80000"/>
              </a:lnSpc>
            </a:pPr>
            <a:r>
              <a:rPr lang="en-US" sz="1600" smtClean="0"/>
              <a:t>Risks After Completion</a:t>
            </a:r>
          </a:p>
          <a:p>
            <a:pPr lvl="1">
              <a:lnSpc>
                <a:spcPct val="80000"/>
              </a:lnSpc>
            </a:pPr>
            <a:r>
              <a:rPr lang="en-US" sz="1600" smtClean="0"/>
              <a:t>Price and contract sustainability</a:t>
            </a:r>
          </a:p>
          <a:p>
            <a:pPr lvl="1">
              <a:lnSpc>
                <a:spcPct val="80000"/>
              </a:lnSpc>
            </a:pPr>
            <a:r>
              <a:rPr lang="en-US" sz="1600" smtClean="0"/>
              <a:t>Volume and traffic</a:t>
            </a:r>
          </a:p>
          <a:p>
            <a:pPr lvl="1">
              <a:lnSpc>
                <a:spcPct val="80000"/>
              </a:lnSpc>
            </a:pPr>
            <a:r>
              <a:rPr lang="en-US" sz="1600" smtClean="0"/>
              <a:t>Operating cost, technology performance and other costs</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Project Risks and Causes of Project Failure – S&amp;P Risk Categories</a:t>
            </a:r>
          </a:p>
        </p:txBody>
      </p:sp>
      <p:sp>
        <p:nvSpPr>
          <p:cNvPr id="14339" name="Rectangle 3"/>
          <p:cNvSpPr>
            <a:spLocks noGrp="1" noChangeArrowheads="1"/>
          </p:cNvSpPr>
          <p:nvPr>
            <p:ph type="body" sz="half" idx="1"/>
          </p:nvPr>
        </p:nvSpPr>
        <p:spPr/>
        <p:txBody>
          <a:bodyPr/>
          <a:lstStyle/>
          <a:p>
            <a:pPr>
              <a:lnSpc>
                <a:spcPct val="90000"/>
              </a:lnSpc>
            </a:pPr>
            <a:r>
              <a:rPr lang="en-US" sz="1200" smtClean="0"/>
              <a:t>Delay in completion (increase in IDC)</a:t>
            </a:r>
          </a:p>
          <a:p>
            <a:pPr>
              <a:lnSpc>
                <a:spcPct val="90000"/>
              </a:lnSpc>
            </a:pPr>
            <a:r>
              <a:rPr lang="en-US" sz="1200" smtClean="0"/>
              <a:t>Capital cost over-run</a:t>
            </a:r>
            <a:endParaRPr lang="en-US" sz="800" smtClean="0"/>
          </a:p>
          <a:p>
            <a:pPr>
              <a:lnSpc>
                <a:spcPct val="90000"/>
              </a:lnSpc>
            </a:pPr>
            <a:r>
              <a:rPr lang="en-US" sz="1200" smtClean="0"/>
              <a:t>Technical Failure</a:t>
            </a:r>
          </a:p>
          <a:p>
            <a:pPr>
              <a:lnSpc>
                <a:spcPct val="90000"/>
              </a:lnSpc>
            </a:pPr>
            <a:r>
              <a:rPr lang="en-US" sz="1200" smtClean="0"/>
              <a:t>Revenue Contract Default</a:t>
            </a:r>
            <a:endParaRPr lang="en-US" sz="800" smtClean="0"/>
          </a:p>
          <a:p>
            <a:pPr>
              <a:lnSpc>
                <a:spcPct val="90000"/>
              </a:lnSpc>
            </a:pPr>
            <a:r>
              <a:rPr lang="en-US" sz="1200" smtClean="0"/>
              <a:t>Increased Price of Raw Materials</a:t>
            </a:r>
            <a:endParaRPr lang="en-US" sz="800" smtClean="0"/>
          </a:p>
          <a:p>
            <a:pPr>
              <a:lnSpc>
                <a:spcPct val="90000"/>
              </a:lnSpc>
            </a:pPr>
            <a:r>
              <a:rPr lang="en-US" sz="1200" smtClean="0"/>
              <a:t>Loss of Competitive Position</a:t>
            </a:r>
          </a:p>
          <a:p>
            <a:pPr>
              <a:lnSpc>
                <a:spcPct val="90000"/>
              </a:lnSpc>
            </a:pPr>
            <a:r>
              <a:rPr lang="en-US" sz="1200" smtClean="0"/>
              <a:t>Commodity Price Risk</a:t>
            </a:r>
          </a:p>
          <a:p>
            <a:pPr>
              <a:lnSpc>
                <a:spcPct val="90000"/>
              </a:lnSpc>
            </a:pPr>
            <a:r>
              <a:rPr lang="en-US" sz="1200" smtClean="0"/>
              <a:t>Volume Risk</a:t>
            </a:r>
          </a:p>
          <a:p>
            <a:pPr>
              <a:lnSpc>
                <a:spcPct val="90000"/>
              </a:lnSpc>
            </a:pPr>
            <a:r>
              <a:rPr lang="en-US" sz="1200" smtClean="0"/>
              <a:t>Overoptimistic Reserve Projections</a:t>
            </a:r>
          </a:p>
          <a:p>
            <a:pPr>
              <a:lnSpc>
                <a:spcPct val="90000"/>
              </a:lnSpc>
            </a:pPr>
            <a:r>
              <a:rPr lang="en-US" sz="1200" smtClean="0"/>
              <a:t>Exchange rate </a:t>
            </a:r>
          </a:p>
          <a:p>
            <a:pPr>
              <a:lnSpc>
                <a:spcPct val="90000"/>
              </a:lnSpc>
            </a:pPr>
            <a:r>
              <a:rPr lang="en-US" sz="1200" smtClean="0"/>
              <a:t>Technical Obsolescence of Plant</a:t>
            </a:r>
            <a:endParaRPr lang="en-US" sz="800" smtClean="0"/>
          </a:p>
          <a:p>
            <a:pPr>
              <a:lnSpc>
                <a:spcPct val="90000"/>
              </a:lnSpc>
            </a:pPr>
            <a:r>
              <a:rPr lang="en-US" sz="1200" smtClean="0"/>
              <a:t>Financial Failure of Contractor</a:t>
            </a:r>
          </a:p>
          <a:p>
            <a:pPr>
              <a:lnSpc>
                <a:spcPct val="90000"/>
              </a:lnSpc>
            </a:pPr>
            <a:r>
              <a:rPr lang="en-US" sz="1200" smtClean="0"/>
              <a:t>Contract Mismatch</a:t>
            </a:r>
          </a:p>
          <a:p>
            <a:pPr>
              <a:lnSpc>
                <a:spcPct val="90000"/>
              </a:lnSpc>
            </a:pPr>
            <a:r>
              <a:rPr lang="en-US" sz="1200" smtClean="0"/>
              <a:t>Uninsured Casualty Losses</a:t>
            </a:r>
          </a:p>
        </p:txBody>
      </p:sp>
      <p:sp>
        <p:nvSpPr>
          <p:cNvPr id="14340" name="Rectangle 4"/>
          <p:cNvSpPr>
            <a:spLocks noGrp="1" noChangeArrowheads="1"/>
          </p:cNvSpPr>
          <p:nvPr>
            <p:ph type="body" sz="half" idx="2"/>
          </p:nvPr>
        </p:nvSpPr>
        <p:spPr/>
        <p:txBody>
          <a:bodyPr/>
          <a:lstStyle/>
          <a:p>
            <a:pPr>
              <a:lnSpc>
                <a:spcPct val="90000"/>
              </a:lnSpc>
            </a:pPr>
            <a:r>
              <a:rPr lang="en-US" sz="1400" smtClean="0"/>
              <a:t>Aribus</a:t>
            </a:r>
          </a:p>
          <a:p>
            <a:pPr>
              <a:lnSpc>
                <a:spcPct val="90000"/>
              </a:lnSpc>
            </a:pPr>
            <a:r>
              <a:rPr lang="en-US" sz="1400" smtClean="0"/>
              <a:t>Eurotunnel</a:t>
            </a:r>
          </a:p>
          <a:p>
            <a:pPr>
              <a:lnSpc>
                <a:spcPct val="90000"/>
              </a:lnSpc>
            </a:pPr>
            <a:r>
              <a:rPr lang="en-US" sz="1400" smtClean="0"/>
              <a:t>Alstrom Combined Cycle</a:t>
            </a:r>
          </a:p>
          <a:p>
            <a:pPr>
              <a:lnSpc>
                <a:spcPct val="90000"/>
              </a:lnSpc>
            </a:pPr>
            <a:r>
              <a:rPr lang="en-US" sz="1400" smtClean="0"/>
              <a:t>Dabhol; AES Drax</a:t>
            </a:r>
          </a:p>
          <a:p>
            <a:pPr>
              <a:lnSpc>
                <a:spcPct val="90000"/>
              </a:lnSpc>
            </a:pPr>
            <a:r>
              <a:rPr lang="en-US" sz="1400" smtClean="0"/>
              <a:t>California Wood Plants</a:t>
            </a:r>
          </a:p>
          <a:p>
            <a:pPr>
              <a:lnSpc>
                <a:spcPct val="90000"/>
              </a:lnSpc>
            </a:pPr>
            <a:r>
              <a:rPr lang="en-US" sz="1400" smtClean="0"/>
              <a:t>Natural gas plants </a:t>
            </a:r>
          </a:p>
          <a:p>
            <a:pPr>
              <a:lnSpc>
                <a:spcPct val="90000"/>
              </a:lnSpc>
            </a:pPr>
            <a:r>
              <a:rPr lang="en-US" sz="1400" smtClean="0"/>
              <a:t>Argentina Merchants</a:t>
            </a:r>
          </a:p>
          <a:p>
            <a:pPr>
              <a:lnSpc>
                <a:spcPct val="90000"/>
              </a:lnSpc>
            </a:pPr>
            <a:r>
              <a:rPr lang="en-US" sz="1400" smtClean="0"/>
              <a:t>Euro Disney; Tollways; Subways</a:t>
            </a:r>
          </a:p>
          <a:p>
            <a:pPr>
              <a:lnSpc>
                <a:spcPct val="90000"/>
              </a:lnSpc>
            </a:pPr>
            <a:r>
              <a:rPr lang="en-US" sz="1400" smtClean="0"/>
              <a:t>Briax Gold Project</a:t>
            </a:r>
          </a:p>
          <a:p>
            <a:pPr>
              <a:lnSpc>
                <a:spcPct val="90000"/>
              </a:lnSpc>
            </a:pPr>
            <a:r>
              <a:rPr lang="en-US" sz="1400" smtClean="0"/>
              <a:t>Jawa Power in Indonesia</a:t>
            </a:r>
          </a:p>
          <a:p>
            <a:pPr>
              <a:lnSpc>
                <a:spcPct val="90000"/>
              </a:lnSpc>
            </a:pPr>
            <a:r>
              <a:rPr lang="en-US" sz="1400" smtClean="0"/>
              <a:t>Iridium</a:t>
            </a:r>
          </a:p>
          <a:p>
            <a:pPr>
              <a:lnSpc>
                <a:spcPct val="90000"/>
              </a:lnSpc>
            </a:pPr>
            <a:r>
              <a:rPr lang="en-US" sz="1400" smtClean="0"/>
              <a:t>Stone and Webster</a:t>
            </a:r>
          </a:p>
          <a:p>
            <a:pPr>
              <a:lnSpc>
                <a:spcPct val="90000"/>
              </a:lnSpc>
            </a:pPr>
            <a:r>
              <a:rPr lang="en-US" sz="1400" smtClean="0"/>
              <a:t>MCV</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5"/>
          <p:cNvSpPr>
            <a:spLocks noGrp="1"/>
          </p:cNvSpPr>
          <p:nvPr>
            <p:ph type="ctrTitle"/>
          </p:nvPr>
        </p:nvSpPr>
        <p:spPr/>
        <p:txBody>
          <a:bodyPr/>
          <a:lstStyle/>
          <a:p>
            <a:r>
              <a:rPr lang="en-US" b="1"/>
              <a:t>Risk Analysis by Banks and Rating Agencies</a:t>
            </a:r>
            <a:endParaRPr lang="en-JM" b="1"/>
          </a:p>
        </p:txBody>
      </p:sp>
      <p:sp>
        <p:nvSpPr>
          <p:cNvPr id="15363"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15364"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15365" name="Slide Number Placeholder 4"/>
          <p:cNvSpPr>
            <a:spLocks noGrp="1"/>
          </p:cNvSpPr>
          <p:nvPr>
            <p:ph type="sldNum" sz="quarter" idx="12"/>
          </p:nvPr>
        </p:nvSpPr>
        <p:spPr/>
        <p:txBody>
          <a:bodyPr/>
          <a:lstStyle/>
          <a:p>
            <a:pPr>
              <a:defRPr/>
            </a:pPr>
            <a:fld id="{A4482BD4-0AF8-47C9-AA09-7B274F2214BC}" type="slidenum">
              <a:rPr lang="en-US" smtClean="0">
                <a:latin typeface="Arial" pitchFamily="34" charset="0"/>
              </a:rPr>
              <a:pPr>
                <a:defRPr/>
              </a:pPr>
              <a:t>12</a:t>
            </a:fld>
            <a:endParaRPr lang="en-US" smtClean="0">
              <a:latin typeface="Arial"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pPr eaLnBrk="1" hangingPunct="1"/>
            <a:r>
              <a:rPr lang="en-US" smtClean="0"/>
              <a:t>General Discussion of Bank Risk Assessment Process</a:t>
            </a:r>
          </a:p>
        </p:txBody>
      </p:sp>
      <p:sp>
        <p:nvSpPr>
          <p:cNvPr id="16387" name="Rectangle 3"/>
          <p:cNvSpPr>
            <a:spLocks noGrp="1" noChangeArrowheads="1"/>
          </p:cNvSpPr>
          <p:nvPr>
            <p:ph type="body" idx="4294967295"/>
          </p:nvPr>
        </p:nvSpPr>
        <p:spPr/>
        <p:txBody>
          <a:bodyPr/>
          <a:lstStyle/>
          <a:p>
            <a:pPr eaLnBrk="1" hangingPunct="1">
              <a:lnSpc>
                <a:spcPct val="80000"/>
              </a:lnSpc>
            </a:pPr>
            <a:r>
              <a:rPr lang="en-US" sz="1600" smtClean="0"/>
              <a:t>The biggest risks banks take in the wind sector are performance risk and regulatory risk, as well as the risk of availability of wind. </a:t>
            </a:r>
          </a:p>
          <a:p>
            <a:pPr eaLnBrk="1" hangingPunct="1">
              <a:lnSpc>
                <a:spcPct val="80000"/>
              </a:lnSpc>
            </a:pPr>
            <a:r>
              <a:rPr lang="en-US" sz="1600" smtClean="0"/>
              <a:t>Performance risk is the risk that the turbines do not function properly or are not repaired quickly enough when something happens, or the electrical lines are not available, or any other technical problem occurs that prevents the electricity from being produced or sold. </a:t>
            </a:r>
          </a:p>
          <a:p>
            <a:pPr lvl="1" eaLnBrk="1" hangingPunct="1">
              <a:lnSpc>
                <a:spcPct val="80000"/>
              </a:lnSpc>
            </a:pPr>
            <a:r>
              <a:rPr lang="en-US" sz="1400" smtClean="0"/>
              <a:t>To prevent such problems, contracts must be in place for the long term operation and maintenance of all necessary pieces of equipment, and that the people or companies that are responsible for these tasks are able to do them and have an incentive to perform properly (i.e. they are paid enough to do their work, they are penalised if they don't  and their reputation is at stake if something goes wrong). </a:t>
            </a:r>
          </a:p>
          <a:p>
            <a:pPr lvl="1" eaLnBrk="1" hangingPunct="1">
              <a:lnSpc>
                <a:spcPct val="80000"/>
              </a:lnSpc>
            </a:pPr>
            <a:r>
              <a:rPr lang="en-US" sz="1400" smtClean="0"/>
              <a:t>This means examination of (i) the terms the contracts (with the help of technical experts), (ii) we check that our client has signed contracts that fulfill our requirements and (iii) we have the right to step in and take over the project if this is not done.</a:t>
            </a:r>
          </a:p>
          <a:p>
            <a:pPr eaLnBrk="1" hangingPunct="1">
              <a:lnSpc>
                <a:spcPct val="80000"/>
              </a:lnSpc>
            </a:pPr>
            <a:r>
              <a:rPr lang="en-US" sz="1600" smtClean="0"/>
              <a:t>Additionally, independent experts go through the project sites and technical data to confirm check that all works properly, that all likely needs and scenarios are covered for, etc..(i.e. if they say something patently false about out turbines, the bank can sue them). </a:t>
            </a:r>
          </a:p>
          <a:p>
            <a:pPr eaLnBrk="1" hangingPunct="1">
              <a:lnSpc>
                <a:spcPct val="80000"/>
              </a:lnSpc>
            </a:pPr>
            <a:r>
              <a:rPr lang="en-US" sz="1600" smtClean="0"/>
              <a:t>The project must be properly insured - define what must be insured and check that it is done and is in place. </a:t>
            </a:r>
          </a:p>
        </p:txBody>
      </p:sp>
      <p:sp>
        <p:nvSpPr>
          <p:cNvPr id="1638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1638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16390" name="Slide Number Placeholder 3"/>
          <p:cNvSpPr>
            <a:spLocks noGrp="1"/>
          </p:cNvSpPr>
          <p:nvPr>
            <p:ph type="sldNum" sz="quarter" idx="12"/>
          </p:nvPr>
        </p:nvSpPr>
        <p:spPr/>
        <p:txBody>
          <a:bodyPr/>
          <a:lstStyle/>
          <a:p>
            <a:pPr>
              <a:defRPr/>
            </a:pPr>
            <a:fld id="{3D25F102-DEC9-41D7-A1C9-DE6A379B33BB}" type="slidenum">
              <a:rPr lang="en-US" smtClean="0">
                <a:latin typeface="Arial" pitchFamily="34" charset="0"/>
              </a:rPr>
              <a:pPr>
                <a:defRPr/>
              </a:pPr>
              <a:t>13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pPr eaLnBrk="1" hangingPunct="1"/>
            <a:r>
              <a:rPr lang="en-US" smtClean="0"/>
              <a:t>General Risk Categories</a:t>
            </a:r>
          </a:p>
        </p:txBody>
      </p:sp>
      <p:sp>
        <p:nvSpPr>
          <p:cNvPr id="17411" name="Rectangle 3"/>
          <p:cNvSpPr>
            <a:spLocks noGrp="1" noChangeArrowheads="1"/>
          </p:cNvSpPr>
          <p:nvPr>
            <p:ph type="body" idx="4294967295"/>
          </p:nvPr>
        </p:nvSpPr>
        <p:spPr/>
        <p:txBody>
          <a:bodyPr/>
          <a:lstStyle/>
          <a:p>
            <a:pPr eaLnBrk="1" hangingPunct="1">
              <a:lnSpc>
                <a:spcPct val="80000"/>
              </a:lnSpc>
            </a:pPr>
            <a:r>
              <a:rPr lang="en-US" sz="2000" smtClean="0"/>
              <a:t>Risks During the Construction Period</a:t>
            </a:r>
          </a:p>
          <a:p>
            <a:pPr lvl="1" eaLnBrk="1" hangingPunct="1">
              <a:lnSpc>
                <a:spcPct val="80000"/>
              </a:lnSpc>
            </a:pPr>
            <a:r>
              <a:rPr lang="en-US" sz="1800" smtClean="0"/>
              <a:t>Cost over-run  (turbine prices, exchange rates, interconnection costs, land costs) and delay risk not covered with fixed price contracts</a:t>
            </a:r>
          </a:p>
          <a:p>
            <a:pPr lvl="1" eaLnBrk="1" hangingPunct="1">
              <a:lnSpc>
                <a:spcPct val="80000"/>
              </a:lnSpc>
            </a:pPr>
            <a:r>
              <a:rPr lang="en-US" sz="1800" smtClean="0"/>
              <a:t>Technology – the plant does not work as expected</a:t>
            </a:r>
          </a:p>
          <a:p>
            <a:pPr eaLnBrk="1" hangingPunct="1">
              <a:lnSpc>
                <a:spcPct val="80000"/>
              </a:lnSpc>
            </a:pPr>
            <a:r>
              <a:rPr lang="en-US" sz="2000" smtClean="0"/>
              <a:t>Risks During Operating Period</a:t>
            </a:r>
          </a:p>
          <a:p>
            <a:pPr lvl="1" eaLnBrk="1" hangingPunct="1">
              <a:lnSpc>
                <a:spcPct val="80000"/>
              </a:lnSpc>
            </a:pPr>
            <a:r>
              <a:rPr lang="en-US" sz="1800" smtClean="0"/>
              <a:t>Price Risk</a:t>
            </a:r>
          </a:p>
          <a:p>
            <a:pPr lvl="2" eaLnBrk="1" hangingPunct="1">
              <a:lnSpc>
                <a:spcPct val="80000"/>
              </a:lnSpc>
            </a:pPr>
            <a:r>
              <a:rPr lang="en-US" sz="1600" smtClean="0"/>
              <a:t>REC spot prices</a:t>
            </a:r>
          </a:p>
          <a:p>
            <a:pPr lvl="2" eaLnBrk="1" hangingPunct="1">
              <a:lnSpc>
                <a:spcPct val="80000"/>
              </a:lnSpc>
            </a:pPr>
            <a:r>
              <a:rPr lang="en-US" sz="1600" smtClean="0"/>
              <a:t>Changes in Default Rates</a:t>
            </a:r>
          </a:p>
          <a:p>
            <a:pPr lvl="2" eaLnBrk="1" hangingPunct="1">
              <a:lnSpc>
                <a:spcPct val="80000"/>
              </a:lnSpc>
            </a:pPr>
            <a:r>
              <a:rPr lang="en-US" sz="1600" smtClean="0"/>
              <a:t>Changes in Generation Price</a:t>
            </a:r>
          </a:p>
          <a:p>
            <a:pPr lvl="2" eaLnBrk="1" hangingPunct="1">
              <a:lnSpc>
                <a:spcPct val="80000"/>
              </a:lnSpc>
            </a:pPr>
            <a:r>
              <a:rPr lang="en-US" sz="1600" smtClean="0"/>
              <a:t>Changes in Transmission and Distribution Price</a:t>
            </a:r>
          </a:p>
          <a:p>
            <a:pPr lvl="1" eaLnBrk="1" hangingPunct="1">
              <a:lnSpc>
                <a:spcPct val="80000"/>
              </a:lnSpc>
            </a:pPr>
            <a:r>
              <a:rPr lang="en-US" sz="1800" smtClean="0"/>
              <a:t>Production Risk – wind speed variability, and availability of turbines</a:t>
            </a:r>
          </a:p>
          <a:p>
            <a:pPr lvl="1" eaLnBrk="1" hangingPunct="1">
              <a:lnSpc>
                <a:spcPct val="80000"/>
              </a:lnSpc>
            </a:pPr>
            <a:r>
              <a:rPr lang="en-US" sz="1800" smtClean="0"/>
              <a:t>Operation and Maintenance Cost – O&amp;M contracts and escalation</a:t>
            </a:r>
          </a:p>
          <a:p>
            <a:pPr eaLnBrk="1" hangingPunct="1">
              <a:lnSpc>
                <a:spcPct val="80000"/>
              </a:lnSpc>
            </a:pPr>
            <a:r>
              <a:rPr lang="en-US" sz="2000" smtClean="0"/>
              <a:t>Other Risks</a:t>
            </a:r>
          </a:p>
          <a:p>
            <a:pPr lvl="1" eaLnBrk="1" hangingPunct="1">
              <a:lnSpc>
                <a:spcPct val="80000"/>
              </a:lnSpc>
            </a:pPr>
            <a:r>
              <a:rPr lang="en-US" sz="1800" smtClean="0"/>
              <a:t>Interest rate changes</a:t>
            </a:r>
          </a:p>
          <a:p>
            <a:pPr lvl="1" eaLnBrk="1" hangingPunct="1">
              <a:lnSpc>
                <a:spcPct val="80000"/>
              </a:lnSpc>
            </a:pPr>
            <a:r>
              <a:rPr lang="en-US" sz="1800" smtClean="0"/>
              <a:t>Lifetime of turbines</a:t>
            </a:r>
          </a:p>
          <a:p>
            <a:pPr lvl="1" eaLnBrk="1" hangingPunct="1">
              <a:lnSpc>
                <a:spcPct val="80000"/>
              </a:lnSpc>
            </a:pPr>
            <a:r>
              <a:rPr lang="en-US" sz="1800" smtClean="0"/>
              <a:t>Changes in permits</a:t>
            </a:r>
          </a:p>
        </p:txBody>
      </p:sp>
      <p:sp>
        <p:nvSpPr>
          <p:cNvPr id="17412"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17413"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17414" name="Slide Number Placeholder 3"/>
          <p:cNvSpPr>
            <a:spLocks noGrp="1"/>
          </p:cNvSpPr>
          <p:nvPr>
            <p:ph type="sldNum" sz="quarter" idx="12"/>
          </p:nvPr>
        </p:nvSpPr>
        <p:spPr/>
        <p:txBody>
          <a:bodyPr/>
          <a:lstStyle/>
          <a:p>
            <a:pPr>
              <a:defRPr/>
            </a:pPr>
            <a:fld id="{ED3F696E-878D-4A7C-A96A-44D2F56BA2CB}" type="slidenum">
              <a:rPr lang="en-US" smtClean="0">
                <a:latin typeface="Arial" pitchFamily="34" charset="0"/>
              </a:rPr>
              <a:pPr>
                <a:defRPr/>
              </a:pPr>
              <a:t>14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p:txBody>
          <a:bodyPr/>
          <a:lstStyle/>
          <a:p>
            <a:pPr eaLnBrk="1" hangingPunct="1"/>
            <a:r>
              <a:rPr lang="en-US" smtClean="0"/>
              <a:t>Classification of Risks for Wind Projects</a:t>
            </a:r>
          </a:p>
        </p:txBody>
      </p:sp>
      <p:pic>
        <p:nvPicPr>
          <p:cNvPr id="18435" name="Picture 3"/>
          <p:cNvPicPr>
            <a:picLocks noGrp="1" noChangeAspect="1" noChangeArrowheads="1"/>
          </p:cNvPicPr>
          <p:nvPr>
            <p:ph type="body" idx="4294967295"/>
          </p:nvPr>
        </p:nvPicPr>
        <p:blipFill>
          <a:blip r:embed="rId2" cstate="print"/>
          <a:srcRect/>
          <a:stretch>
            <a:fillRect/>
          </a:stretch>
        </p:blipFill>
        <p:spPr>
          <a:xfrm>
            <a:off x="914400" y="1295400"/>
            <a:ext cx="7162800" cy="4826000"/>
          </a:xfrm>
        </p:spPr>
      </p:pic>
      <p:sp>
        <p:nvSpPr>
          <p:cNvPr id="1843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1843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18438" name="Slide Number Placeholder 3"/>
          <p:cNvSpPr>
            <a:spLocks noGrp="1"/>
          </p:cNvSpPr>
          <p:nvPr>
            <p:ph type="sldNum" sz="quarter" idx="12"/>
          </p:nvPr>
        </p:nvSpPr>
        <p:spPr/>
        <p:txBody>
          <a:bodyPr/>
          <a:lstStyle/>
          <a:p>
            <a:pPr>
              <a:defRPr/>
            </a:pPr>
            <a:fld id="{525E601A-BF85-43FA-AF55-A974C000BDC0}" type="slidenum">
              <a:rPr lang="en-US" smtClean="0">
                <a:latin typeface="Arial" pitchFamily="34" charset="0"/>
              </a:rPr>
              <a:pPr>
                <a:defRPr/>
              </a:pPr>
              <a:t>15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lstStyle/>
          <a:p>
            <a:pPr eaLnBrk="1" hangingPunct="1"/>
            <a:r>
              <a:rPr lang="en-US" smtClean="0"/>
              <a:t>Risk Allocation Table</a:t>
            </a:r>
          </a:p>
        </p:txBody>
      </p:sp>
      <p:sp>
        <p:nvSpPr>
          <p:cNvPr id="19459" name="Rectangle 3"/>
          <p:cNvSpPr>
            <a:spLocks noGrp="1" noChangeArrowheads="1"/>
          </p:cNvSpPr>
          <p:nvPr>
            <p:ph type="body" sz="half" idx="4294967295"/>
          </p:nvPr>
        </p:nvSpPr>
        <p:spPr>
          <a:xfrm>
            <a:off x="457200" y="1600200"/>
            <a:ext cx="4038600" cy="4525963"/>
          </a:xfrm>
        </p:spPr>
        <p:txBody>
          <a:bodyPr/>
          <a:lstStyle/>
          <a:p>
            <a:pPr eaLnBrk="1" hangingPunct="1">
              <a:lnSpc>
                <a:spcPct val="90000"/>
              </a:lnSpc>
            </a:pPr>
            <a:r>
              <a:rPr lang="en-US" smtClean="0"/>
              <a:t>Fixed power contract</a:t>
            </a:r>
          </a:p>
          <a:p>
            <a:pPr lvl="1" eaLnBrk="1" hangingPunct="1">
              <a:lnSpc>
                <a:spcPct val="90000"/>
              </a:lnSpc>
            </a:pPr>
            <a:r>
              <a:rPr lang="en-US" smtClean="0"/>
              <a:t>No Capacity Factor Risk</a:t>
            </a:r>
          </a:p>
          <a:p>
            <a:pPr lvl="1" eaLnBrk="1" hangingPunct="1">
              <a:lnSpc>
                <a:spcPct val="90000"/>
              </a:lnSpc>
            </a:pPr>
            <a:r>
              <a:rPr lang="en-US" smtClean="0"/>
              <a:t>No Electricity Price Risk</a:t>
            </a:r>
          </a:p>
          <a:p>
            <a:pPr lvl="1" eaLnBrk="1" hangingPunct="1">
              <a:lnSpc>
                <a:spcPct val="90000"/>
              </a:lnSpc>
            </a:pPr>
            <a:r>
              <a:rPr lang="en-US" smtClean="0"/>
              <a:t>O&amp;M risks covered by contract</a:t>
            </a:r>
          </a:p>
          <a:p>
            <a:pPr lvl="1" eaLnBrk="1" hangingPunct="1">
              <a:lnSpc>
                <a:spcPct val="90000"/>
              </a:lnSpc>
            </a:pPr>
            <a:r>
              <a:rPr lang="en-US" smtClean="0"/>
              <a:t>Comparable to lease</a:t>
            </a:r>
          </a:p>
          <a:p>
            <a:pPr lvl="1" eaLnBrk="1" hangingPunct="1">
              <a:lnSpc>
                <a:spcPct val="90000"/>
              </a:lnSpc>
            </a:pPr>
            <a:r>
              <a:rPr lang="en-US" smtClean="0"/>
              <a:t>Return should not be much higher than interest rate</a:t>
            </a:r>
          </a:p>
        </p:txBody>
      </p:sp>
      <p:sp>
        <p:nvSpPr>
          <p:cNvPr id="19460" name="Rectangle 4"/>
          <p:cNvSpPr>
            <a:spLocks noGrp="1" noChangeArrowheads="1"/>
          </p:cNvSpPr>
          <p:nvPr>
            <p:ph type="body" sz="half" idx="4294967295"/>
          </p:nvPr>
        </p:nvSpPr>
        <p:spPr>
          <a:xfrm>
            <a:off x="4648200" y="1600200"/>
            <a:ext cx="4038600" cy="4525963"/>
          </a:xfrm>
        </p:spPr>
        <p:txBody>
          <a:bodyPr/>
          <a:lstStyle/>
          <a:p>
            <a:pPr eaLnBrk="1" hangingPunct="1">
              <a:lnSpc>
                <a:spcPct val="90000"/>
              </a:lnSpc>
            </a:pPr>
            <a:r>
              <a:rPr lang="en-US" smtClean="0"/>
              <a:t>Varying price contract</a:t>
            </a:r>
          </a:p>
          <a:p>
            <a:pPr lvl="1" eaLnBrk="1" hangingPunct="1">
              <a:lnSpc>
                <a:spcPct val="90000"/>
              </a:lnSpc>
            </a:pPr>
            <a:r>
              <a:rPr lang="en-US" smtClean="0"/>
              <a:t>Accept Capacity Factor Risk</a:t>
            </a:r>
          </a:p>
          <a:p>
            <a:pPr lvl="1" eaLnBrk="1" hangingPunct="1">
              <a:lnSpc>
                <a:spcPct val="90000"/>
              </a:lnSpc>
            </a:pPr>
            <a:r>
              <a:rPr lang="en-US" smtClean="0"/>
              <a:t>Accept Electricity Price Risk</a:t>
            </a:r>
          </a:p>
          <a:p>
            <a:pPr lvl="1" eaLnBrk="1" hangingPunct="1">
              <a:lnSpc>
                <a:spcPct val="90000"/>
              </a:lnSpc>
            </a:pPr>
            <a:r>
              <a:rPr lang="en-US" smtClean="0"/>
              <a:t>O&amp;M risks covered by contract</a:t>
            </a:r>
          </a:p>
          <a:p>
            <a:pPr lvl="1" eaLnBrk="1" hangingPunct="1">
              <a:lnSpc>
                <a:spcPct val="90000"/>
              </a:lnSpc>
            </a:pPr>
            <a:r>
              <a:rPr lang="en-US" smtClean="0"/>
              <a:t>Comparable to share of savings</a:t>
            </a:r>
          </a:p>
          <a:p>
            <a:pPr lvl="1" eaLnBrk="1" hangingPunct="1">
              <a:lnSpc>
                <a:spcPct val="90000"/>
              </a:lnSpc>
            </a:pPr>
            <a:r>
              <a:rPr lang="en-US" smtClean="0"/>
              <a:t>Analyze by evaluating share of savings</a:t>
            </a:r>
          </a:p>
        </p:txBody>
      </p:sp>
      <p:sp>
        <p:nvSpPr>
          <p:cNvPr id="19461"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19462"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19463" name="Slide Number Placeholder 3"/>
          <p:cNvSpPr>
            <a:spLocks noGrp="1"/>
          </p:cNvSpPr>
          <p:nvPr>
            <p:ph type="sldNum" sz="quarter" idx="12"/>
          </p:nvPr>
        </p:nvSpPr>
        <p:spPr/>
        <p:txBody>
          <a:bodyPr/>
          <a:lstStyle/>
          <a:p>
            <a:pPr>
              <a:defRPr/>
            </a:pPr>
            <a:fld id="{673A46D6-DA4E-445D-A90D-519502679DDD}" type="slidenum">
              <a:rPr lang="en-US" smtClean="0">
                <a:latin typeface="Arial" pitchFamily="34" charset="0"/>
              </a:rPr>
              <a:pPr>
                <a:defRPr/>
              </a:pPr>
              <a:t>16</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p:txBody>
          <a:bodyPr/>
          <a:lstStyle/>
          <a:p>
            <a:r>
              <a:rPr lang="en-US" smtClean="0"/>
              <a:t>Risk Identification</a:t>
            </a:r>
          </a:p>
        </p:txBody>
      </p:sp>
      <p:sp>
        <p:nvSpPr>
          <p:cNvPr id="20483" name="Content Placeholder 3"/>
          <p:cNvSpPr>
            <a:spLocks noGrp="1"/>
          </p:cNvSpPr>
          <p:nvPr>
            <p:ph idx="1"/>
          </p:nvPr>
        </p:nvSpPr>
        <p:spPr/>
        <p:txBody>
          <a:bodyPr/>
          <a:lstStyle/>
          <a:p>
            <a:r>
              <a:rPr lang="en-US" smtClean="0"/>
              <a:t>Identify All Risks </a:t>
            </a:r>
          </a:p>
          <a:p>
            <a:pPr lvl="1"/>
            <a:r>
              <a:rPr lang="en-US" smtClean="0"/>
              <a:t>Some risks that seem small can become important</a:t>
            </a:r>
          </a:p>
          <a:p>
            <a:pPr lvl="2"/>
            <a:r>
              <a:rPr lang="en-US" smtClean="0"/>
              <a:t>Risks of stolen solar panels</a:t>
            </a:r>
          </a:p>
          <a:p>
            <a:pPr lvl="2"/>
            <a:r>
              <a:rPr lang="en-US" smtClean="0"/>
              <a:t>Risks of transport problems (frog mating)</a:t>
            </a:r>
          </a:p>
          <a:p>
            <a:pPr lvl="2"/>
            <a:r>
              <a:rPr lang="en-US" smtClean="0"/>
              <a:t>Transportation Risks</a:t>
            </a:r>
          </a:p>
          <a:p>
            <a:pPr lvl="2"/>
            <a:r>
              <a:rPr lang="en-US" smtClean="0"/>
              <a:t>Boat accidents</a:t>
            </a:r>
          </a:p>
          <a:p>
            <a:pPr lvl="2"/>
            <a:r>
              <a:rPr lang="en-US" smtClean="0"/>
              <a:t>Ice on turbines</a:t>
            </a:r>
          </a:p>
          <a:p>
            <a:pPr lvl="2"/>
            <a:r>
              <a:rPr lang="en-US" smtClean="0"/>
              <a:t>Off-taker risk</a:t>
            </a:r>
          </a:p>
          <a:p>
            <a:pPr lvl="1"/>
            <a:endParaRPr lang="en-US" smtClean="0"/>
          </a:p>
          <a:p>
            <a:pPr lvl="2"/>
            <a:endParaRPr lang="en-US" smtClean="0"/>
          </a:p>
        </p:txBody>
      </p:sp>
      <p:sp>
        <p:nvSpPr>
          <p:cNvPr id="20484"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20485"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20486" name="Slide Number Placeholder 3"/>
          <p:cNvSpPr>
            <a:spLocks noGrp="1"/>
          </p:cNvSpPr>
          <p:nvPr>
            <p:ph type="sldNum" sz="quarter" idx="12"/>
          </p:nvPr>
        </p:nvSpPr>
        <p:spPr/>
        <p:txBody>
          <a:bodyPr/>
          <a:lstStyle/>
          <a:p>
            <a:pPr>
              <a:defRPr/>
            </a:pPr>
            <a:fld id="{2EF5A298-FA1F-4963-8DEF-E2663E8B840A}" type="slidenum">
              <a:rPr lang="en-US" smtClean="0">
                <a:latin typeface="Arial" pitchFamily="34" charset="0"/>
              </a:rPr>
              <a:pPr>
                <a:defRPr/>
              </a:pPr>
              <a:t>17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p:txBody>
          <a:bodyPr/>
          <a:lstStyle/>
          <a:p>
            <a:pPr eaLnBrk="1" hangingPunct="1"/>
            <a:r>
              <a:rPr lang="en-US" smtClean="0"/>
              <a:t>Construction Risk and Mitigation</a:t>
            </a:r>
          </a:p>
        </p:txBody>
      </p:sp>
      <p:pic>
        <p:nvPicPr>
          <p:cNvPr id="21507" name="Picture 2"/>
          <p:cNvPicPr>
            <a:picLocks noGrp="1" noChangeAspect="1" noChangeArrowheads="1"/>
          </p:cNvPicPr>
          <p:nvPr>
            <p:ph idx="4294967295"/>
          </p:nvPr>
        </p:nvPicPr>
        <p:blipFill>
          <a:blip r:embed="rId2" cstate="print"/>
          <a:srcRect/>
          <a:stretch>
            <a:fillRect/>
          </a:stretch>
        </p:blipFill>
        <p:spPr>
          <a:xfrm>
            <a:off x="952500" y="1676400"/>
            <a:ext cx="7239000" cy="4267200"/>
          </a:xfrm>
        </p:spPr>
      </p:pic>
      <p:sp>
        <p:nvSpPr>
          <p:cNvPr id="2150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2150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21510" name="Slide Number Placeholder 3"/>
          <p:cNvSpPr>
            <a:spLocks noGrp="1"/>
          </p:cNvSpPr>
          <p:nvPr>
            <p:ph type="sldNum" sz="quarter" idx="12"/>
          </p:nvPr>
        </p:nvSpPr>
        <p:spPr/>
        <p:txBody>
          <a:bodyPr/>
          <a:lstStyle/>
          <a:p>
            <a:pPr>
              <a:defRPr/>
            </a:pPr>
            <a:fld id="{523F43DB-B30A-4242-89E6-9A8B0D1CC2A9}" type="slidenum">
              <a:rPr lang="en-US" smtClean="0">
                <a:latin typeface="Arial" pitchFamily="34" charset="0"/>
              </a:rPr>
              <a:pPr>
                <a:defRPr/>
              </a:pPr>
              <a:t>18</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Operating Risks and Mitiagation</a:t>
            </a:r>
          </a:p>
        </p:txBody>
      </p:sp>
      <p:pic>
        <p:nvPicPr>
          <p:cNvPr id="22531" name="Picture 2"/>
          <p:cNvPicPr>
            <a:picLocks noGrp="1" noChangeAspect="1" noChangeArrowheads="1"/>
          </p:cNvPicPr>
          <p:nvPr>
            <p:ph idx="1"/>
          </p:nvPr>
        </p:nvPicPr>
        <p:blipFill>
          <a:blip r:embed="rId2" cstate="print"/>
          <a:srcRect/>
          <a:stretch>
            <a:fillRect/>
          </a:stretch>
        </p:blipFill>
        <p:spPr>
          <a:xfrm>
            <a:off x="976313" y="1576388"/>
            <a:ext cx="7191375" cy="4467225"/>
          </a:xfrm>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p:txBody>
          <a:bodyPr lIns="92075" tIns="46038" rIns="92075" bIns="46038" anchor="t"/>
          <a:lstStyle/>
          <a:p>
            <a:r>
              <a:rPr lang="en-US" smtClean="0"/>
              <a:t>Outline</a:t>
            </a:r>
          </a:p>
        </p:txBody>
      </p:sp>
      <p:sp>
        <p:nvSpPr>
          <p:cNvPr id="5123" name="Content Placeholder 2"/>
          <p:cNvSpPr>
            <a:spLocks noGrp="1"/>
          </p:cNvSpPr>
          <p:nvPr>
            <p:ph idx="4294967295"/>
          </p:nvPr>
        </p:nvSpPr>
        <p:spPr>
          <a:xfrm>
            <a:off x="685800" y="1524000"/>
            <a:ext cx="7620000" cy="4572000"/>
          </a:xfrm>
        </p:spPr>
        <p:txBody>
          <a:bodyPr lIns="92075" tIns="46038" rIns="92075" bIns="46038"/>
          <a:lstStyle/>
          <a:p>
            <a:pPr marL="231775" indent="-173038"/>
            <a:r>
              <a:rPr lang="en-US" sz="2400" smtClean="0"/>
              <a:t>Risk Analysis of Project Renewable</a:t>
            </a:r>
          </a:p>
          <a:p>
            <a:pPr marL="855663" lvl="1" indent="-288925"/>
            <a:r>
              <a:rPr lang="en-US" smtClean="0"/>
              <a:t>General Discussion of Risk Issues</a:t>
            </a:r>
          </a:p>
          <a:p>
            <a:pPr marL="855663" lvl="1" indent="-288925"/>
            <a:r>
              <a:rPr lang="en-US" smtClean="0"/>
              <a:t>Risk Evaluation by Banks and Rating Agencies</a:t>
            </a:r>
          </a:p>
          <a:p>
            <a:pPr marL="1255713" lvl="2" indent="-288925"/>
            <a:r>
              <a:rPr lang="en-US" smtClean="0"/>
              <a:t>Contractual Foundation</a:t>
            </a:r>
          </a:p>
          <a:p>
            <a:pPr marL="1255713" lvl="2" indent="-288925"/>
            <a:endParaRPr lang="en-US" smtClean="0"/>
          </a:p>
          <a:p>
            <a:pPr marL="855663" lvl="1" indent="-288925"/>
            <a:r>
              <a:rPr lang="en-US" smtClean="0"/>
              <a:t>P95, P90 etc.</a:t>
            </a:r>
          </a:p>
          <a:p>
            <a:pPr marL="855663" lvl="1" indent="-288925"/>
            <a:r>
              <a:rPr lang="en-US" smtClean="0"/>
              <a:t>Sensitivity Analysis, Scenario Analysis, Spider, Tornado</a:t>
            </a:r>
          </a:p>
          <a:p>
            <a:pPr marL="855663" lvl="1" indent="-288925"/>
            <a:r>
              <a:rPr lang="en-US" smtClean="0"/>
              <a:t>Monte Carlo Simulation</a:t>
            </a:r>
          </a:p>
        </p:txBody>
      </p:sp>
      <p:sp>
        <p:nvSpPr>
          <p:cNvPr id="5124"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125"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126" name="Slide Number Placeholder 3"/>
          <p:cNvSpPr>
            <a:spLocks noGrp="1"/>
          </p:cNvSpPr>
          <p:nvPr>
            <p:ph type="sldNum" sz="quarter" idx="12"/>
          </p:nvPr>
        </p:nvSpPr>
        <p:spPr/>
        <p:txBody>
          <a:bodyPr/>
          <a:lstStyle/>
          <a:p>
            <a:pPr>
              <a:defRPr/>
            </a:pPr>
            <a:fld id="{C79ECDCA-47B2-4710-B751-2BC0E4DA2340}" type="slidenum">
              <a:rPr lang="en-US" smtClean="0">
                <a:latin typeface="Arial" pitchFamily="34" charset="0"/>
              </a:rPr>
              <a:pPr>
                <a:defRPr/>
              </a:pPr>
              <a:t>2</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ctrTitle"/>
          </p:nvPr>
        </p:nvSpPr>
        <p:spPr/>
        <p:txBody>
          <a:bodyPr/>
          <a:lstStyle/>
          <a:p>
            <a:r>
              <a:rPr lang="en-US"/>
              <a:t>Technology Risk</a:t>
            </a:r>
            <a:endParaRPr lang="en-JM"/>
          </a:p>
        </p:txBody>
      </p:sp>
      <p:sp>
        <p:nvSpPr>
          <p:cNvPr id="23555"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23556"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23557" name="Slide Number Placeholder 5"/>
          <p:cNvSpPr>
            <a:spLocks noGrp="1"/>
          </p:cNvSpPr>
          <p:nvPr>
            <p:ph type="sldNum" sz="quarter" idx="12"/>
          </p:nvPr>
        </p:nvSpPr>
        <p:spPr/>
        <p:txBody>
          <a:bodyPr/>
          <a:lstStyle/>
          <a:p>
            <a:pPr>
              <a:defRPr/>
            </a:pPr>
            <a:fld id="{923135B8-3F86-4553-A9A3-2E67C38DF68F}" type="slidenum">
              <a:rPr lang="en-US" smtClean="0">
                <a:latin typeface="Arial" pitchFamily="34" charset="0"/>
              </a:rPr>
              <a:pPr>
                <a:defRPr/>
              </a:pPr>
              <a:t>20</a:t>
            </a:fld>
            <a:endParaRPr lang="en-US" smtClean="0">
              <a:latin typeface="Arial" pitchFamily="34" charset="0"/>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lstStyle/>
          <a:p>
            <a:pPr eaLnBrk="1" hangingPunct="1"/>
            <a:r>
              <a:rPr lang="en-US" smtClean="0"/>
              <a:t>Technology Risk</a:t>
            </a:r>
          </a:p>
        </p:txBody>
      </p:sp>
      <p:sp>
        <p:nvSpPr>
          <p:cNvPr id="24579" name="Rectangle 3"/>
          <p:cNvSpPr>
            <a:spLocks noGrp="1" noChangeArrowheads="1"/>
          </p:cNvSpPr>
          <p:nvPr>
            <p:ph type="body" idx="4294967295"/>
          </p:nvPr>
        </p:nvSpPr>
        <p:spPr/>
        <p:txBody>
          <a:bodyPr/>
          <a:lstStyle/>
          <a:p>
            <a:pPr eaLnBrk="1" hangingPunct="1">
              <a:lnSpc>
                <a:spcPct val="80000"/>
              </a:lnSpc>
            </a:pPr>
            <a:r>
              <a:rPr lang="en-US" sz="2000" smtClean="0"/>
              <a:t>Many turbines of much larger sizes, from the 3.6 MW to the new 5 MW class, have found a great deal of favor with the lending community, </a:t>
            </a:r>
          </a:p>
          <a:p>
            <a:pPr lvl="1" eaLnBrk="1" hangingPunct="1">
              <a:lnSpc>
                <a:spcPct val="80000"/>
              </a:lnSpc>
            </a:pPr>
            <a:r>
              <a:rPr lang="en-US" sz="1800" smtClean="0"/>
              <a:t>normally requires that a turbine prove itself through one or two years of more or less fault-free operation in a number of projects. For example, most offshore wind projects can operate profitably only with large turbines; otherwise, the installation cost per MW would be disproportionate and could render the entire project uneconomical. </a:t>
            </a:r>
          </a:p>
          <a:p>
            <a:pPr eaLnBrk="1" hangingPunct="1">
              <a:lnSpc>
                <a:spcPct val="80000"/>
              </a:lnSpc>
            </a:pPr>
            <a:r>
              <a:rPr lang="en-US" sz="2000" smtClean="0"/>
              <a:t>Almost all recently built offshore wind projects, or those under development, involve turbines in excess of 3 MW, and many of the upcoming projects already plan to use 5 MW technology.</a:t>
            </a:r>
          </a:p>
          <a:p>
            <a:pPr eaLnBrk="1" hangingPunct="1">
              <a:lnSpc>
                <a:spcPct val="80000"/>
              </a:lnSpc>
            </a:pPr>
            <a:r>
              <a:rPr lang="en-US" sz="2000" smtClean="0"/>
              <a:t>Despite relatively little experience with this technology, banks appear prepared to finance these turbines, and </a:t>
            </a:r>
            <a:r>
              <a:rPr lang="en-US" sz="2000" b="1" i="1" smtClean="0">
                <a:solidFill>
                  <a:srgbClr val="0000FF"/>
                </a:solidFill>
              </a:rPr>
              <a:t>the DSCRs required for those projects are only marginally, if at all, higher than those of onshore projects. </a:t>
            </a:r>
          </a:p>
        </p:txBody>
      </p:sp>
      <p:sp>
        <p:nvSpPr>
          <p:cNvPr id="24580"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24581"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24582" name="Slide Number Placeholder 3"/>
          <p:cNvSpPr>
            <a:spLocks noGrp="1"/>
          </p:cNvSpPr>
          <p:nvPr>
            <p:ph type="sldNum" sz="quarter" idx="12"/>
          </p:nvPr>
        </p:nvSpPr>
        <p:spPr/>
        <p:txBody>
          <a:bodyPr/>
          <a:lstStyle/>
          <a:p>
            <a:pPr>
              <a:defRPr/>
            </a:pPr>
            <a:fld id="{B0F6B44A-4F39-4B77-88E7-E724DE845150}" type="slidenum">
              <a:rPr lang="en-US" smtClean="0">
                <a:latin typeface="Arial" pitchFamily="34" charset="0"/>
              </a:rPr>
              <a:pPr>
                <a:defRPr/>
              </a:pPr>
              <a:t>21</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Importance of Proven Technology</a:t>
            </a:r>
          </a:p>
        </p:txBody>
      </p:sp>
      <p:sp>
        <p:nvSpPr>
          <p:cNvPr id="25603" name="Rectangle 3"/>
          <p:cNvSpPr>
            <a:spLocks noGrp="1" noChangeArrowheads="1"/>
          </p:cNvSpPr>
          <p:nvPr>
            <p:ph type="body" idx="1"/>
          </p:nvPr>
        </p:nvSpPr>
        <p:spPr/>
        <p:txBody>
          <a:bodyPr/>
          <a:lstStyle/>
          <a:p>
            <a:r>
              <a:rPr lang="en-US" smtClean="0"/>
              <a:t>Even a proven technology may have above average operating risks when it is employed on a much larger scale. Scale-up risk can cause lower credit ratings during the first few years of a project's operations until sufficient observable operating history demonstrates that these risks are manageable for the project. Likewise, a proven technology that is unusual in its engineering design (i.e., an atypical configuration of power turbines and generators) could pose risks that suggest more conservative maintenance budgeting or higher operating reserves to offset these technical uncertainties.</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pPr eaLnBrk="1" hangingPunct="1"/>
            <a:r>
              <a:rPr lang="en-US" smtClean="0"/>
              <a:t>General Technology Risks - History</a:t>
            </a:r>
          </a:p>
        </p:txBody>
      </p:sp>
      <p:sp>
        <p:nvSpPr>
          <p:cNvPr id="26627" name="Rectangle 3"/>
          <p:cNvSpPr>
            <a:spLocks noGrp="1" noChangeArrowheads="1"/>
          </p:cNvSpPr>
          <p:nvPr>
            <p:ph type="body" idx="4294967295"/>
          </p:nvPr>
        </p:nvSpPr>
        <p:spPr/>
        <p:txBody>
          <a:bodyPr/>
          <a:lstStyle/>
          <a:p>
            <a:pPr eaLnBrk="1" hangingPunct="1">
              <a:lnSpc>
                <a:spcPct val="80000"/>
              </a:lnSpc>
            </a:pPr>
            <a:r>
              <a:rPr lang="en-US" sz="2400" smtClean="0"/>
              <a:t>The wind energy market also poses some other technology-related problems </a:t>
            </a:r>
          </a:p>
          <a:p>
            <a:pPr lvl="1" eaLnBrk="1" hangingPunct="1">
              <a:lnSpc>
                <a:spcPct val="80000"/>
              </a:lnSpc>
            </a:pPr>
            <a:r>
              <a:rPr lang="en-US" sz="2000" smtClean="0"/>
              <a:t>A series of problems with gearboxes – probably the most strained piece of equipment in a wind turbine – sent shockwaves through the market in the 1990s, and stories about faulty gearboxes continue to resurface at regular intervals. </a:t>
            </a:r>
          </a:p>
          <a:p>
            <a:pPr lvl="1" eaLnBrk="1" hangingPunct="1">
              <a:lnSpc>
                <a:spcPct val="80000"/>
              </a:lnSpc>
            </a:pPr>
            <a:r>
              <a:rPr lang="en-US" sz="2000" smtClean="0"/>
              <a:t>Turbine foundations pose another problem, with reports of cracks in the concrete leading to serious difficulties and posing considerable risks to the project.</a:t>
            </a:r>
          </a:p>
          <a:p>
            <a:pPr eaLnBrk="1" hangingPunct="1">
              <a:lnSpc>
                <a:spcPct val="80000"/>
              </a:lnSpc>
            </a:pPr>
            <a:r>
              <a:rPr lang="en-US" sz="2400" smtClean="0"/>
              <a:t>Example:</a:t>
            </a:r>
          </a:p>
          <a:p>
            <a:pPr lvl="1" eaLnBrk="1" hangingPunct="1">
              <a:lnSpc>
                <a:spcPct val="80000"/>
              </a:lnSpc>
            </a:pPr>
            <a:r>
              <a:rPr lang="en-US" sz="2000" smtClean="0"/>
              <a:t>Southwest Mesa uses the NM700 turbine and has four years of operating history. There have been serial failures in certain gearboxes, which affected 59 of 107 turbines. There have also been problems with stall-induced vibrations, and turbine shutdown due to overproduction. NEG Micon has replaced all affected gearboxes under warranty service.</a:t>
            </a:r>
          </a:p>
        </p:txBody>
      </p:sp>
      <p:sp>
        <p:nvSpPr>
          <p:cNvPr id="2662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2662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26630" name="Slide Number Placeholder 3"/>
          <p:cNvSpPr>
            <a:spLocks noGrp="1"/>
          </p:cNvSpPr>
          <p:nvPr>
            <p:ph type="sldNum" sz="quarter" idx="12"/>
          </p:nvPr>
        </p:nvSpPr>
        <p:spPr/>
        <p:txBody>
          <a:bodyPr/>
          <a:lstStyle/>
          <a:p>
            <a:pPr>
              <a:defRPr/>
            </a:pPr>
            <a:fld id="{F8EBF6A2-778D-499C-94DB-22F96B4FD41C}" type="slidenum">
              <a:rPr lang="en-US" smtClean="0">
                <a:latin typeface="Arial" pitchFamily="34" charset="0"/>
              </a:rPr>
              <a:pPr>
                <a:defRPr/>
              </a:pPr>
              <a:t>23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5"/>
          <p:cNvSpPr>
            <a:spLocks noGrp="1"/>
          </p:cNvSpPr>
          <p:nvPr>
            <p:ph type="title"/>
          </p:nvPr>
        </p:nvSpPr>
        <p:spPr/>
        <p:txBody>
          <a:bodyPr/>
          <a:lstStyle/>
          <a:p>
            <a:r>
              <a:rPr lang="en-US" smtClean="0"/>
              <a:t>Technology Risk in Solar (S&amp;P)</a:t>
            </a:r>
            <a:endParaRPr lang="en-JM" smtClean="0"/>
          </a:p>
        </p:txBody>
      </p:sp>
      <p:sp>
        <p:nvSpPr>
          <p:cNvPr id="27651" name="Content Placeholder 6"/>
          <p:cNvSpPr>
            <a:spLocks noGrp="1"/>
          </p:cNvSpPr>
          <p:nvPr>
            <p:ph idx="1"/>
          </p:nvPr>
        </p:nvSpPr>
        <p:spPr/>
        <p:txBody>
          <a:bodyPr/>
          <a:lstStyle/>
          <a:p>
            <a:r>
              <a:rPr lang="en-US" sz="1800" smtClean="0"/>
              <a:t>We generally consider multi-crystalline silicon panels to be a proven technology. </a:t>
            </a:r>
          </a:p>
          <a:p>
            <a:pPr lvl="1"/>
            <a:r>
              <a:rPr lang="en-US" sz="1600" smtClean="0"/>
              <a:t>They have been around for decades in hundreds of installations, large and small, and there is substantial empirical evidence about their performance and life expectations. </a:t>
            </a:r>
          </a:p>
          <a:p>
            <a:r>
              <a:rPr lang="en-US" sz="1800" smtClean="0"/>
              <a:t>In contrast, so-called "thin-film" technologies are not proven</a:t>
            </a:r>
          </a:p>
          <a:p>
            <a:pPr lvl="1"/>
            <a:r>
              <a:rPr lang="en-US" sz="1600" smtClean="0"/>
              <a:t>copper indium gallium selenide (CIGS) and amorphous silicon (a-Si) have no meaningful commercial track record, </a:t>
            </a:r>
          </a:p>
          <a:p>
            <a:r>
              <a:rPr lang="en-US" sz="1800" smtClean="0"/>
              <a:t>Cadmium telluride (CdTe) thin-film has established a good reputation based on a few years' track record with a single vendor. </a:t>
            </a:r>
          </a:p>
          <a:p>
            <a:r>
              <a:rPr lang="en-US" sz="1800" smtClean="0"/>
              <a:t>When we analyze a project, we will look for whatever operating data under real-life conditions are available for the panels it uses. </a:t>
            </a:r>
          </a:p>
          <a:p>
            <a:r>
              <a:rPr lang="en-US" sz="1800" smtClean="0"/>
              <a:t>We will subject unproven technologies to more stringent performance stress scenarios and such projects may not achieve investment-grade ratings ('BBB-' and above) without credit enhancements.</a:t>
            </a:r>
            <a:endParaRPr lang="en-JM" sz="1800" smtClean="0"/>
          </a:p>
        </p:txBody>
      </p:sp>
      <p:sp>
        <p:nvSpPr>
          <p:cNvPr id="27652"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27653"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27654" name="Slide Number Placeholder 4"/>
          <p:cNvSpPr>
            <a:spLocks noGrp="1"/>
          </p:cNvSpPr>
          <p:nvPr>
            <p:ph type="sldNum" sz="quarter" idx="12"/>
          </p:nvPr>
        </p:nvSpPr>
        <p:spPr/>
        <p:txBody>
          <a:bodyPr/>
          <a:lstStyle/>
          <a:p>
            <a:pPr>
              <a:defRPr/>
            </a:pPr>
            <a:fld id="{2700320A-1948-4C52-8E60-86F5CAC7DA03}" type="slidenum">
              <a:rPr lang="en-US" smtClean="0">
                <a:latin typeface="Arial" pitchFamily="34" charset="0"/>
              </a:rPr>
              <a:pPr>
                <a:defRPr/>
              </a:pPr>
              <a:t>24</a:t>
            </a:fld>
            <a:endParaRPr lang="en-US" smtClean="0">
              <a:latin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lstStyle/>
          <a:p>
            <a:pPr eaLnBrk="1" hangingPunct="1"/>
            <a:r>
              <a:rPr lang="en-US" smtClean="0"/>
              <a:t>Technology Risk – On Shore Projects</a:t>
            </a:r>
          </a:p>
        </p:txBody>
      </p:sp>
      <p:sp>
        <p:nvSpPr>
          <p:cNvPr id="28675" name="Rectangle 3"/>
          <p:cNvSpPr>
            <a:spLocks noGrp="1" noChangeArrowheads="1"/>
          </p:cNvSpPr>
          <p:nvPr>
            <p:ph type="body" idx="4294967295"/>
          </p:nvPr>
        </p:nvSpPr>
        <p:spPr/>
        <p:txBody>
          <a:bodyPr/>
          <a:lstStyle/>
          <a:p>
            <a:pPr eaLnBrk="1" hangingPunct="1">
              <a:lnSpc>
                <a:spcPct val="90000"/>
              </a:lnSpc>
            </a:pPr>
            <a:r>
              <a:rPr lang="en-US" sz="2400" smtClean="0"/>
              <a:t>The technology risks, lying mostly with the reliability of the turbines, are generally under control today. </a:t>
            </a:r>
          </a:p>
          <a:p>
            <a:pPr eaLnBrk="1" hangingPunct="1">
              <a:lnSpc>
                <a:spcPct val="90000"/>
              </a:lnSpc>
            </a:pPr>
            <a:r>
              <a:rPr lang="en-US" sz="2400" smtClean="0"/>
              <a:t>Most of the technology has existed for many years</a:t>
            </a:r>
          </a:p>
          <a:p>
            <a:pPr eaLnBrk="1" hangingPunct="1">
              <a:lnSpc>
                <a:spcPct val="90000"/>
              </a:lnSpc>
            </a:pPr>
            <a:r>
              <a:rPr lang="en-US" sz="2400" smtClean="0"/>
              <a:t>Lenders with experience in wind energy, such as Commerzbank, HVB, Fortis or RBS, are comfortable with both the technology and its manufacturers.</a:t>
            </a:r>
          </a:p>
          <a:p>
            <a:pPr eaLnBrk="1" hangingPunct="1">
              <a:lnSpc>
                <a:spcPct val="90000"/>
              </a:lnSpc>
            </a:pPr>
            <a:r>
              <a:rPr lang="en-US" sz="2400" smtClean="0"/>
              <a:t>Banks will finance the equipment produced by the majority of turbine manufacturers. </a:t>
            </a:r>
          </a:p>
          <a:p>
            <a:pPr lvl="1" eaLnBrk="1" hangingPunct="1">
              <a:lnSpc>
                <a:spcPct val="90000"/>
              </a:lnSpc>
            </a:pPr>
            <a:r>
              <a:rPr lang="en-US" sz="2000" smtClean="0"/>
              <a:t>Financing a wind project, for example, consisting of 1.5 MW turbines, produced by an established and rated manufacturer, no longer poses problems.</a:t>
            </a:r>
            <a:br>
              <a:rPr lang="en-US" sz="2000" smtClean="0"/>
            </a:br>
            <a:endParaRPr lang="en-US" sz="2000" smtClean="0"/>
          </a:p>
        </p:txBody>
      </p:sp>
      <p:sp>
        <p:nvSpPr>
          <p:cNvPr id="2867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2867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28678" name="Slide Number Placeholder 3"/>
          <p:cNvSpPr>
            <a:spLocks noGrp="1"/>
          </p:cNvSpPr>
          <p:nvPr>
            <p:ph type="sldNum" sz="quarter" idx="12"/>
          </p:nvPr>
        </p:nvSpPr>
        <p:spPr/>
        <p:txBody>
          <a:bodyPr/>
          <a:lstStyle/>
          <a:p>
            <a:pPr>
              <a:defRPr/>
            </a:pPr>
            <a:fld id="{450BC571-9FE2-46ED-A006-16E7CE427ADC}" type="slidenum">
              <a:rPr lang="en-US" smtClean="0">
                <a:latin typeface="Arial" pitchFamily="34" charset="0"/>
              </a:rPr>
              <a:pPr>
                <a:defRPr/>
              </a:pPr>
              <a:t>25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p:txBody>
          <a:bodyPr/>
          <a:lstStyle/>
          <a:p>
            <a:r>
              <a:rPr lang="en-US" smtClean="0"/>
              <a:t>Wind Turbine Problems</a:t>
            </a:r>
          </a:p>
        </p:txBody>
      </p:sp>
      <p:sp>
        <p:nvSpPr>
          <p:cNvPr id="29699" name="Content Placeholder 6"/>
          <p:cNvSpPr>
            <a:spLocks noGrp="1"/>
          </p:cNvSpPr>
          <p:nvPr>
            <p:ph idx="1"/>
          </p:nvPr>
        </p:nvSpPr>
        <p:spPr/>
        <p:txBody>
          <a:bodyPr/>
          <a:lstStyle/>
          <a:p>
            <a:r>
              <a:rPr lang="en-US" sz="1800" smtClean="0"/>
              <a:t>A fault affecting large numbers of Vestas gearboxes supplied by Hansen Transmissions (now part of German-owned ZF Friedrichshafen) for its V90 3MW wind turbines. </a:t>
            </a:r>
          </a:p>
          <a:p>
            <a:r>
              <a:rPr lang="en-US" sz="1800" smtClean="0"/>
              <a:t>The issue was detected by Vestas’ own performance diagnostic centre and affects 376 turbines it sold between June 2009 and September 2011 — including 36 offshore. </a:t>
            </a:r>
          </a:p>
          <a:p>
            <a:r>
              <a:rPr lang="en-US" sz="1800" smtClean="0"/>
              <a:t>The affected turbines account for a third of V90s shipped during the period. The turbines may need extra maintenance, repair or replacement due to malfunctioning bearings.</a:t>
            </a:r>
          </a:p>
          <a:p>
            <a:r>
              <a:rPr lang="en-US" sz="1800" smtClean="0"/>
              <a:t>In early 2007, the V90 was withdrawn from the offshore market because of problems with gearboxes supplied by Hansen before being reissued in May 2008. During the period affected by the new problem, the V90 was used in three offshore projects — Vattenfall’s Thanet, E.ON’s Robin Rigg and Belwind phase 1. </a:t>
            </a:r>
          </a:p>
        </p:txBody>
      </p:sp>
      <p:sp>
        <p:nvSpPr>
          <p:cNvPr id="29700"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29701"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29702" name="Slide Number Placeholder 4"/>
          <p:cNvSpPr>
            <a:spLocks noGrp="1"/>
          </p:cNvSpPr>
          <p:nvPr>
            <p:ph type="sldNum" sz="quarter" idx="12"/>
          </p:nvPr>
        </p:nvSpPr>
        <p:spPr/>
        <p:txBody>
          <a:bodyPr/>
          <a:lstStyle/>
          <a:p>
            <a:pPr>
              <a:defRPr/>
            </a:pPr>
            <a:fld id="{2126CA9E-CB8D-45F7-B063-8167885B5A55}" type="slidenum">
              <a:rPr lang="en-US" smtClean="0">
                <a:latin typeface="Arial" pitchFamily="34" charset="0"/>
              </a:rPr>
              <a:pPr>
                <a:defRPr/>
              </a:pPr>
              <a:t>26</a:t>
            </a:fld>
            <a:endParaRPr lang="en-US" smtClean="0">
              <a:latin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Wind Turbine Problems</a:t>
            </a:r>
          </a:p>
        </p:txBody>
      </p:sp>
      <p:sp>
        <p:nvSpPr>
          <p:cNvPr id="30723" name="Content Placeholder 2"/>
          <p:cNvSpPr>
            <a:spLocks noGrp="1"/>
          </p:cNvSpPr>
          <p:nvPr>
            <p:ph idx="1"/>
          </p:nvPr>
        </p:nvSpPr>
        <p:spPr/>
        <p:txBody>
          <a:bodyPr/>
          <a:lstStyle/>
          <a:p>
            <a:r>
              <a:rPr lang="en-US" sz="1200" smtClean="0"/>
              <a:t>Vestas and Gamesa were put on the defensive by a report from Maurice Rosenthal, ING analyst, alerting investors to the problem, which appears to affect a component joining the blades to the hub of older 660kW turbines from both companies.  </a:t>
            </a:r>
          </a:p>
          <a:p>
            <a:r>
              <a:rPr lang="en-US" sz="1200" smtClean="0"/>
              <a:t>Danish wind leader Vestas says it began notifying customers in autumn 2010 and has already scanned its entire fleet of V47 machines, most of which were deployed about a decade ago. It found the problem affected only about 4% of machines, not 30% as suggested by Rosenthal. </a:t>
            </a:r>
          </a:p>
          <a:p>
            <a:r>
              <a:rPr lang="en-US" sz="1200" smtClean="0"/>
              <a:t>Remediation work, which is necessary because of the risk of the blade joint loosening, has been completed, at customer expense for turbines off warranty, for most of the affected machines, the company says. </a:t>
            </a:r>
          </a:p>
          <a:p>
            <a:r>
              <a:rPr lang="en-US" sz="1200" smtClean="0"/>
              <a:t>"Gamesa has known about a failure on one of the components incorporated in the G4X by means of its own customers, which apparently were informed by the manufacturer in charge of its design and supply," a spokeswoman for the Spanish turbine group says, noting that the component was not from Gamesa. Vestas supplied the component in question. </a:t>
            </a:r>
          </a:p>
          <a:p>
            <a:r>
              <a:rPr lang="en-US" sz="1200" smtClean="0"/>
              <a:t>Gamesa says it is offering its affected customers an inspection to determine the extent of the problem and proposes a solution that it says will solve the problem and extend the life span of the turbines up to 30 years. </a:t>
            </a:r>
          </a:p>
          <a:p>
            <a:r>
              <a:rPr lang="en-US" sz="1200" smtClean="0"/>
              <a:t>Sources familiar with the situation say Gamesa's estimate of the percentage of its fleet affected is similar to that of Vestas. </a:t>
            </a:r>
          </a:p>
          <a:p>
            <a:r>
              <a:rPr lang="en-US" sz="1200" smtClean="0"/>
              <a:t>Vestas disclaims any financial responsibilty to Gamesa for having designed the component and says it is up to Gamesa on how it handles the issue with its customers. </a:t>
            </a:r>
          </a:p>
          <a:p>
            <a:r>
              <a:rPr lang="en-US" sz="1200" smtClean="0"/>
              <a:t>Rosenthal suggests a remediation cost of €27,000 ($35,483) per megawatt of capacity, a number Vestas disputes, although the company did not offer its own estimate. </a:t>
            </a:r>
          </a:p>
          <a:p>
            <a:r>
              <a:rPr lang="en-US" sz="1200" smtClean="0"/>
              <a:t>Bloomberg reports that Iberdrola had purchased at least 1,000 G47s and Acciona had at least 500. NextEra Renewable Energy reportedly purchased upwards of 1,000 V47s. </a:t>
            </a:r>
          </a:p>
          <a:p>
            <a:pPr>
              <a:buFontTx/>
              <a:buNone/>
            </a:pPr>
            <a:endParaRPr lang="en-US" sz="1200" smtClean="0"/>
          </a:p>
        </p:txBody>
      </p:sp>
      <p:sp>
        <p:nvSpPr>
          <p:cNvPr id="30724"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30725"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30726" name="Slide Number Placeholder 5"/>
          <p:cNvSpPr>
            <a:spLocks noGrp="1"/>
          </p:cNvSpPr>
          <p:nvPr>
            <p:ph type="sldNum" sz="quarter" idx="12"/>
          </p:nvPr>
        </p:nvSpPr>
        <p:spPr/>
        <p:txBody>
          <a:bodyPr/>
          <a:lstStyle/>
          <a:p>
            <a:pPr>
              <a:defRPr/>
            </a:pPr>
            <a:fld id="{0F9F1121-A0B4-457E-B7DC-1AEF8210F360}" type="slidenum">
              <a:rPr lang="en-US" smtClean="0">
                <a:latin typeface="Arial" pitchFamily="34" charset="0"/>
              </a:rPr>
              <a:pPr>
                <a:defRPr/>
              </a:pPr>
              <a:t>27</a:t>
            </a:fld>
            <a:endParaRPr lang="en-US" smtClean="0">
              <a:latin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pPr eaLnBrk="1" hangingPunct="1"/>
            <a:r>
              <a:rPr lang="en-US" smtClean="0"/>
              <a:t>Availability Risk</a:t>
            </a:r>
          </a:p>
        </p:txBody>
      </p:sp>
      <p:sp>
        <p:nvSpPr>
          <p:cNvPr id="31747" name="Rectangle 3"/>
          <p:cNvSpPr>
            <a:spLocks noGrp="1" noChangeArrowheads="1"/>
          </p:cNvSpPr>
          <p:nvPr>
            <p:ph type="body" idx="4294967295"/>
          </p:nvPr>
        </p:nvSpPr>
        <p:spPr/>
        <p:txBody>
          <a:bodyPr/>
          <a:lstStyle/>
          <a:p>
            <a:pPr eaLnBrk="1" hangingPunct="1">
              <a:lnSpc>
                <a:spcPct val="90000"/>
              </a:lnSpc>
            </a:pPr>
            <a:r>
              <a:rPr lang="en-US" sz="2400" smtClean="0"/>
              <a:t>Includes risk that transmission will not be available</a:t>
            </a:r>
          </a:p>
          <a:p>
            <a:pPr eaLnBrk="1" hangingPunct="1">
              <a:lnSpc>
                <a:spcPct val="90000"/>
              </a:lnSpc>
            </a:pPr>
            <a:r>
              <a:rPr lang="en-US" sz="2400" smtClean="0"/>
              <a:t>Example:</a:t>
            </a:r>
          </a:p>
          <a:p>
            <a:pPr lvl="1" eaLnBrk="1" hangingPunct="1">
              <a:lnSpc>
                <a:spcPct val="90000"/>
              </a:lnSpc>
            </a:pPr>
            <a:r>
              <a:rPr lang="en-US" smtClean="0"/>
              <a:t>The project has lost material cash flows due to curtailment in the region; the transmission system in the area has insufficient capacity to flow the total production from the large number of wind projects in the area, which generally produce power at the same time of day. FPL Energy forecasts that Southwest Mesa will continue to experience curtailment through 2006 until transmission capacity is sufficiently improved. The base case assumes curtailment factors of 25% in 2003, 14% in 2004, and 1% in 2005 and 2006. </a:t>
            </a:r>
          </a:p>
          <a:p>
            <a:pPr eaLnBrk="1" hangingPunct="1">
              <a:lnSpc>
                <a:spcPct val="90000"/>
              </a:lnSpc>
            </a:pPr>
            <a:endParaRPr lang="en-US" smtClean="0"/>
          </a:p>
        </p:txBody>
      </p:sp>
      <p:sp>
        <p:nvSpPr>
          <p:cNvPr id="3174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3174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31750" name="Slide Number Placeholder 3"/>
          <p:cNvSpPr>
            <a:spLocks noGrp="1"/>
          </p:cNvSpPr>
          <p:nvPr>
            <p:ph type="sldNum" sz="quarter" idx="12"/>
          </p:nvPr>
        </p:nvSpPr>
        <p:spPr/>
        <p:txBody>
          <a:bodyPr/>
          <a:lstStyle/>
          <a:p>
            <a:pPr>
              <a:defRPr/>
            </a:pPr>
            <a:fld id="{4B5F129B-CDEE-4DD1-B60B-B43135093F05}" type="slidenum">
              <a:rPr lang="en-US" smtClean="0">
                <a:latin typeface="Arial" pitchFamily="34" charset="0"/>
              </a:rPr>
              <a:pPr>
                <a:defRPr/>
              </a:pPr>
              <a:t>28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p:txBody>
          <a:bodyPr/>
          <a:lstStyle/>
          <a:p>
            <a:r>
              <a:rPr lang="en-US" smtClean="0"/>
              <a:t>Availability Risk Example</a:t>
            </a:r>
          </a:p>
        </p:txBody>
      </p:sp>
      <p:sp>
        <p:nvSpPr>
          <p:cNvPr id="32771" name="Content Placeholder 6"/>
          <p:cNvSpPr>
            <a:spLocks noGrp="1"/>
          </p:cNvSpPr>
          <p:nvPr>
            <p:ph idx="1"/>
          </p:nvPr>
        </p:nvSpPr>
        <p:spPr/>
        <p:txBody>
          <a:bodyPr/>
          <a:lstStyle/>
          <a:p>
            <a:r>
              <a:rPr lang="en-US" sz="1100" smtClean="0"/>
              <a:t>Five US wind projects owned by Infigen Energy are engaged in legal actions with turbine-manufacturer Gamesa over the bill for repairs and lost production resulting from various warranty-related disputes.  The most significant is Infigen’s claim that Gamesa should accept liability for $34.5m of turbine repairs at its Kumeyaay Wind Farm, outside San Diego, California, which suffered storm damage and a subsequent power-outage in December 2009.   Despite numerous attempts, including participating in a formal mediation process, Kumeyaay and Gamesa have been unable to reach a resolution. </a:t>
            </a:r>
          </a:p>
          <a:p>
            <a:r>
              <a:rPr lang="en-US" sz="1100" smtClean="0"/>
              <a:t>Infigen tells its shareholders that the Spanish group has now invoiced Kumeyaay for the work, and filed claims in the US courts against the wind farm for about $34.5m relating to the repairs and replacement of 75 turbine blades on the Gamesa 2MW machines. </a:t>
            </a:r>
          </a:p>
          <a:p>
            <a:r>
              <a:rPr lang="en-US" sz="1100" smtClean="0"/>
              <a:t>Gamesa claims that Kumeyaay’s operator left them vulnerable to cracking under high winds by setting an improper pitch angle. </a:t>
            </a:r>
          </a:p>
          <a:p>
            <a:r>
              <a:rPr lang="en-US" sz="1100" smtClean="0"/>
              <a:t>Kumeyaay is “vigorously” contesting Gamesa’s claim and denies that it has any liability to pay, its parent company says. The wind farm project company is also pursuing warranty-related claims against Gamesa totalling approximately $10.3m, adds Infigen. </a:t>
            </a:r>
          </a:p>
          <a:p>
            <a:r>
              <a:rPr lang="en-US" sz="1100" smtClean="0"/>
              <a:t>Four other of Infigen’s US projects that use Gamesa turbines – Allegheny Ridge and Bear Creek in Pennsylvania, and GSG and Mendota in Illinois – are also making warranty-related claims totalling $16.6m. </a:t>
            </a:r>
          </a:p>
          <a:p>
            <a:r>
              <a:rPr lang="en-US" sz="1100" smtClean="0"/>
              <a:t>The projects claim that the blades on Gamesa’s G87 turbines suffer from “design and manufacturing defects” which render them “susceptible to failure potentially well in advance of their specified design life”. </a:t>
            </a:r>
          </a:p>
          <a:p>
            <a:r>
              <a:rPr lang="en-US" sz="1100" smtClean="0"/>
              <a:t>All five wind farms projects are seeking a court ruling that the disputes must be submitted to an independent engineer for binding determination, in accordance with dispute resolution provisions contained in the turbine supply documentation. </a:t>
            </a:r>
          </a:p>
          <a:p>
            <a:r>
              <a:rPr lang="en-US" sz="1100" smtClean="0"/>
              <a:t>They are seeking compensation from Gamesa for the cost of replacement. </a:t>
            </a:r>
          </a:p>
          <a:p>
            <a:r>
              <a:rPr lang="en-US" sz="1100" smtClean="0"/>
              <a:t>Infigen estimates that the adverse effect on future income from its US business would be about $2.5m per annum (in 2011 dollar terms) if the defect claims against Gamesa do not succeed. Infigen got $85.3m from its US business in 2011. </a:t>
            </a:r>
          </a:p>
          <a:p>
            <a:r>
              <a:rPr lang="en-US" sz="1100" smtClean="0"/>
              <a:t>“If it is ultimately determined that the repairs undertaken by Gamesa at the Kumeyaay wind farm are not covered by Gamesa’s warranties, then Kumeyaay will pursue its insurer for the costs of any such non-warranty repairs and the lost production,” Infigen adds. </a:t>
            </a:r>
          </a:p>
          <a:p>
            <a:pPr>
              <a:buFontTx/>
              <a:buNone/>
            </a:pPr>
            <a:endParaRPr lang="en-US" sz="1100" smtClean="0"/>
          </a:p>
        </p:txBody>
      </p:sp>
      <p:sp>
        <p:nvSpPr>
          <p:cNvPr id="32772"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32773"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32774" name="Slide Number Placeholder 4"/>
          <p:cNvSpPr>
            <a:spLocks noGrp="1"/>
          </p:cNvSpPr>
          <p:nvPr>
            <p:ph type="sldNum" sz="quarter" idx="12"/>
          </p:nvPr>
        </p:nvSpPr>
        <p:spPr/>
        <p:txBody>
          <a:bodyPr/>
          <a:lstStyle/>
          <a:p>
            <a:pPr>
              <a:defRPr/>
            </a:pPr>
            <a:fld id="{1E61525A-840A-492F-ADD0-A5DFF68EE2B7}" type="slidenum">
              <a:rPr lang="en-US" smtClean="0">
                <a:latin typeface="Arial" pitchFamily="34" charset="0"/>
              </a:rPr>
              <a:pPr>
                <a:defRPr/>
              </a:pPr>
              <a:t>29</a:t>
            </a:fld>
            <a:endParaRPr lang="en-US" smtClean="0">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idx="4294967295"/>
          </p:nvPr>
        </p:nvSpPr>
        <p:spPr/>
        <p:txBody>
          <a:bodyPr/>
          <a:lstStyle/>
          <a:p>
            <a:r>
              <a:rPr lang="en-US" smtClean="0"/>
              <a:t>Differences in Risks of Different Renewable Projects</a:t>
            </a:r>
          </a:p>
        </p:txBody>
      </p:sp>
      <p:sp>
        <p:nvSpPr>
          <p:cNvPr id="6147" name="Rectangle 5"/>
          <p:cNvSpPr>
            <a:spLocks noGrp="1" noChangeArrowheads="1"/>
          </p:cNvSpPr>
          <p:nvPr>
            <p:ph type="body" sz="half" idx="4294967295"/>
          </p:nvPr>
        </p:nvSpPr>
        <p:spPr>
          <a:xfrm>
            <a:off x="457200" y="1600200"/>
            <a:ext cx="4038600" cy="4525963"/>
          </a:xfrm>
        </p:spPr>
        <p:txBody>
          <a:bodyPr/>
          <a:lstStyle/>
          <a:p>
            <a:pPr>
              <a:lnSpc>
                <a:spcPct val="90000"/>
              </a:lnSpc>
            </a:pPr>
            <a:r>
              <a:rPr lang="en-US" smtClean="0"/>
              <a:t>On-shore Wind</a:t>
            </a:r>
          </a:p>
          <a:p>
            <a:pPr>
              <a:lnSpc>
                <a:spcPct val="90000"/>
              </a:lnSpc>
            </a:pPr>
            <a:endParaRPr lang="en-US" smtClean="0"/>
          </a:p>
          <a:p>
            <a:pPr>
              <a:lnSpc>
                <a:spcPct val="90000"/>
              </a:lnSpc>
            </a:pPr>
            <a:endParaRPr lang="en-US" smtClean="0"/>
          </a:p>
          <a:p>
            <a:pPr>
              <a:lnSpc>
                <a:spcPct val="90000"/>
              </a:lnSpc>
            </a:pPr>
            <a:endParaRPr lang="en-US" smtClean="0"/>
          </a:p>
          <a:p>
            <a:pPr>
              <a:lnSpc>
                <a:spcPct val="90000"/>
              </a:lnSpc>
            </a:pPr>
            <a:endParaRPr lang="en-US" smtClean="0"/>
          </a:p>
          <a:p>
            <a:pPr>
              <a:lnSpc>
                <a:spcPct val="90000"/>
              </a:lnSpc>
            </a:pPr>
            <a:r>
              <a:rPr lang="en-US" smtClean="0"/>
              <a:t>Off-shore Wind</a:t>
            </a:r>
          </a:p>
        </p:txBody>
      </p:sp>
      <p:sp>
        <p:nvSpPr>
          <p:cNvPr id="6148" name="Rectangle 6"/>
          <p:cNvSpPr>
            <a:spLocks noGrp="1" noChangeArrowheads="1"/>
          </p:cNvSpPr>
          <p:nvPr>
            <p:ph type="body" sz="half" idx="4294967295"/>
          </p:nvPr>
        </p:nvSpPr>
        <p:spPr>
          <a:xfrm>
            <a:off x="4648200" y="1600200"/>
            <a:ext cx="4038600" cy="4525963"/>
          </a:xfrm>
        </p:spPr>
        <p:txBody>
          <a:bodyPr/>
          <a:lstStyle/>
          <a:p>
            <a:pPr>
              <a:lnSpc>
                <a:spcPct val="90000"/>
              </a:lnSpc>
            </a:pPr>
            <a:r>
              <a:rPr lang="en-US" smtClean="0"/>
              <a:t>Capacity factor of wind – is P50 really expected case; conventional technology</a:t>
            </a:r>
          </a:p>
          <a:p>
            <a:pPr>
              <a:lnSpc>
                <a:spcPct val="90000"/>
              </a:lnSpc>
            </a:pPr>
            <a:endParaRPr lang="en-US" smtClean="0"/>
          </a:p>
          <a:p>
            <a:pPr>
              <a:lnSpc>
                <a:spcPct val="90000"/>
              </a:lnSpc>
            </a:pPr>
            <a:r>
              <a:rPr lang="en-US" smtClean="0"/>
              <a:t>Construction Risk, Operation Risk, Unconventional Technology</a:t>
            </a:r>
          </a:p>
        </p:txBody>
      </p:sp>
      <p:sp>
        <p:nvSpPr>
          <p:cNvPr id="6149"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6150"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6151" name="Slide Number Placeholder 3"/>
          <p:cNvSpPr>
            <a:spLocks noGrp="1"/>
          </p:cNvSpPr>
          <p:nvPr>
            <p:ph type="sldNum" sz="quarter" idx="12"/>
          </p:nvPr>
        </p:nvSpPr>
        <p:spPr/>
        <p:txBody>
          <a:bodyPr/>
          <a:lstStyle/>
          <a:p>
            <a:pPr>
              <a:defRPr/>
            </a:pPr>
            <a:fld id="{8516D864-B23F-478D-90AE-B87C9AF22506}" type="slidenum">
              <a:rPr lang="en-US" smtClean="0">
                <a:latin typeface="Arial" pitchFamily="34" charset="0"/>
              </a:rPr>
              <a:pPr>
                <a:defRPr/>
              </a:pPr>
              <a:t>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5"/>
          <p:cNvSpPr>
            <a:spLocks noGrp="1"/>
          </p:cNvSpPr>
          <p:nvPr>
            <p:ph type="title"/>
          </p:nvPr>
        </p:nvSpPr>
        <p:spPr/>
        <p:txBody>
          <a:bodyPr/>
          <a:lstStyle/>
          <a:p>
            <a:r>
              <a:rPr lang="en-US" smtClean="0"/>
              <a:t>Transmission Risks</a:t>
            </a:r>
          </a:p>
        </p:txBody>
      </p:sp>
      <p:sp>
        <p:nvSpPr>
          <p:cNvPr id="33795" name="Content Placeholder 6"/>
          <p:cNvSpPr>
            <a:spLocks noGrp="1"/>
          </p:cNvSpPr>
          <p:nvPr>
            <p:ph idx="1"/>
          </p:nvPr>
        </p:nvSpPr>
        <p:spPr/>
        <p:txBody>
          <a:bodyPr/>
          <a:lstStyle/>
          <a:p>
            <a:r>
              <a:rPr lang="en-US" sz="900" smtClean="0"/>
              <a:t>US Northwest wind curtailments begin earlier than last year</a:t>
            </a:r>
          </a:p>
          <a:p>
            <a:r>
              <a:rPr lang="en-US" sz="900" smtClean="0"/>
              <a:t>The Bonneville Power Administration (BPA) curtailed about 10.1GWh of US Northwest wind production Sunday and Monday in the first test of its oversupply management in 2012. </a:t>
            </a:r>
          </a:p>
          <a:p>
            <a:r>
              <a:rPr lang="en-US" sz="900" smtClean="0"/>
              <a:t>High winds and spring runoff on the Columbia and Snake rivers threatened to push generation on the BPA system beyond demand during the early hours of Sunday, when about 4.3GWh of wind generation was curtailed, and again Monday, when 5.8GWh was held back. That's already more than 10% of the wind energy that was curtailed during the entire 2011 season. </a:t>
            </a:r>
          </a:p>
          <a:p>
            <a:r>
              <a:rPr lang="en-US" sz="900" smtClean="0"/>
              <a:t>Under the federal agency's interim policy for the current year, curtailed wind generators will be reimbursed for the value of lost renewable energy and production tax credits. The BPA expects the cost of these reimbursements to be $12m in an average year, and up to $50m in an extreme year. </a:t>
            </a:r>
          </a:p>
          <a:p>
            <a:r>
              <a:rPr lang="en-US" sz="900" smtClean="0"/>
              <a:t>The curtailments have become an unwelcome rite of spring for the power industry in the Northwest as wind capacity in the BPA balancing area has increased rapidly in the last four years, surpassing 4.4GW as of 11 March. Wind generators and the BPA are in a protracted battle before the Federal Energy Regulatory Commission. </a:t>
            </a:r>
          </a:p>
          <a:p>
            <a:r>
              <a:rPr lang="en-US" sz="900" smtClean="0"/>
              <a:t>In 2011, wind curtailments did not begin until 17 May and totaled just over 97.5GWh by the time the over-generation threat ended in July. </a:t>
            </a:r>
          </a:p>
          <a:p>
            <a:r>
              <a:rPr lang="en-US" sz="900" smtClean="0"/>
              <a:t>Several factors have exacerbated the situation this year, while BPA efforts are also reducing the need for curtailments. </a:t>
            </a:r>
          </a:p>
          <a:p>
            <a:r>
              <a:rPr lang="en-US" sz="900" smtClean="0"/>
              <a:t>Wind capacity on the BPA system has increased about 1GW from last spring. Also, last year, the 1.15GW Columbia Generating Station (CGS) nuclear plant was off-line for refueling during much of the spring. It is operating this year. </a:t>
            </a:r>
          </a:p>
          <a:p>
            <a:r>
              <a:rPr lang="en-US" sz="900" smtClean="0"/>
              <a:t>The output of that plant is needed during the day and nuclear plants cannot quickly cycle on and off, explains BPA spokesman Michael Milstein. "This afternoon, they took their output down to about 85% for the rest of the week," </a:t>
            </a:r>
          </a:p>
          <a:p>
            <a:r>
              <a:rPr lang="en-US" sz="900" smtClean="0"/>
              <a:t>The BPA, which markets power from federal dams and operates the regional transmission grid, has also taken steps to add flexibility to the dam operations in service of many often competing goals. </a:t>
            </a:r>
          </a:p>
          <a:p>
            <a:r>
              <a:rPr lang="en-US" sz="900" smtClean="0"/>
              <a:t>The wind generators want to see hydro generation reduced so there is room on the BPA system for their output. But dam operators have to route water through the power houses. They are limited in how much they can spill by regulations on dissolved gasses in the rivers that are harmful to fish. </a:t>
            </a:r>
          </a:p>
          <a:p>
            <a:r>
              <a:rPr lang="en-US" sz="900" smtClean="0"/>
              <a:t>Operators also must be wary of floods, drawing down reservoirs early in the spring to ensure adequate space "to corral a big runoff, should it come all at once", Milstein says. </a:t>
            </a:r>
          </a:p>
          <a:p>
            <a:r>
              <a:rPr lang="en-US" sz="900" smtClean="0"/>
              <a:t>The situation is complicated further by a forecast of runoff at 118% of normal, which would make this about the 10th wettest year in the last 50. </a:t>
            </a:r>
          </a:p>
          <a:p>
            <a:r>
              <a:rPr lang="en-US" sz="900" smtClean="0"/>
              <a:t>The BPA also undertakes "spill exchanges" with other regional dams, again with an eye toward controlling dissolved gasses and reducing the need for wind curtailments. The agency's power marketers have also been working hard to find takers for the excess power, but demand from outside the region is limited, Milstein says. </a:t>
            </a:r>
          </a:p>
          <a:p>
            <a:endParaRPr lang="en-US" sz="900" smtClean="0"/>
          </a:p>
        </p:txBody>
      </p:sp>
      <p:sp>
        <p:nvSpPr>
          <p:cNvPr id="33796"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33797"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33798" name="Slide Number Placeholder 4"/>
          <p:cNvSpPr>
            <a:spLocks noGrp="1"/>
          </p:cNvSpPr>
          <p:nvPr>
            <p:ph type="sldNum" sz="quarter" idx="12"/>
          </p:nvPr>
        </p:nvSpPr>
        <p:spPr/>
        <p:txBody>
          <a:bodyPr/>
          <a:lstStyle/>
          <a:p>
            <a:pPr>
              <a:defRPr/>
            </a:pPr>
            <a:fld id="{D7625752-DC14-4346-8AA5-AECC2B12CE05}" type="slidenum">
              <a:rPr lang="en-US" smtClean="0">
                <a:latin typeface="Arial" pitchFamily="34" charset="0"/>
              </a:rPr>
              <a:pPr>
                <a:defRPr/>
              </a:pPr>
              <a:t>30</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5"/>
          <p:cNvSpPr>
            <a:spLocks noGrp="1"/>
          </p:cNvSpPr>
          <p:nvPr>
            <p:ph type="ctrTitle"/>
          </p:nvPr>
        </p:nvSpPr>
        <p:spPr/>
        <p:txBody>
          <a:bodyPr/>
          <a:lstStyle/>
          <a:p>
            <a:r>
              <a:rPr lang="en-US"/>
              <a:t>Contracts and Risk Mitigation in Renewable Project Finance</a:t>
            </a:r>
            <a:endParaRPr lang="en-JM"/>
          </a:p>
        </p:txBody>
      </p:sp>
      <p:sp>
        <p:nvSpPr>
          <p:cNvPr id="34819"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34820"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34821" name="Slide Number Placeholder 4"/>
          <p:cNvSpPr>
            <a:spLocks noGrp="1"/>
          </p:cNvSpPr>
          <p:nvPr>
            <p:ph type="sldNum" sz="quarter" idx="12"/>
          </p:nvPr>
        </p:nvSpPr>
        <p:spPr/>
        <p:txBody>
          <a:bodyPr/>
          <a:lstStyle/>
          <a:p>
            <a:pPr>
              <a:defRPr/>
            </a:pPr>
            <a:fld id="{19BEB914-18A3-435E-AAB6-069BD4EBC0B0}" type="slidenum">
              <a:rPr lang="en-US" smtClean="0">
                <a:latin typeface="Arial" pitchFamily="34" charset="0"/>
              </a:rPr>
              <a:pPr>
                <a:defRPr/>
              </a:pPr>
              <a:t>31</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2"/>
          <p:cNvSpPr>
            <a:spLocks noGrp="1"/>
          </p:cNvSpPr>
          <p:nvPr>
            <p:ph type="title"/>
          </p:nvPr>
        </p:nvSpPr>
        <p:spPr/>
        <p:txBody>
          <a:bodyPr/>
          <a:lstStyle/>
          <a:p>
            <a:r>
              <a:rPr lang="en-US" smtClean="0"/>
              <a:t>Contractual Foundation</a:t>
            </a:r>
            <a:endParaRPr lang="en-JM" smtClean="0"/>
          </a:p>
        </p:txBody>
      </p:sp>
      <p:sp>
        <p:nvSpPr>
          <p:cNvPr id="35843" name="Content Placeholder 3"/>
          <p:cNvSpPr>
            <a:spLocks noGrp="1"/>
          </p:cNvSpPr>
          <p:nvPr>
            <p:ph idx="1"/>
          </p:nvPr>
        </p:nvSpPr>
        <p:spPr/>
        <p:txBody>
          <a:bodyPr/>
          <a:lstStyle/>
          <a:p>
            <a:r>
              <a:rPr lang="en-US" smtClean="0"/>
              <a:t>Key documents include:</a:t>
            </a:r>
          </a:p>
          <a:p>
            <a:pPr lvl="1"/>
            <a:r>
              <a:rPr lang="en-US" smtClean="0"/>
              <a:t>Construction Contracts</a:t>
            </a:r>
          </a:p>
          <a:p>
            <a:pPr lvl="1"/>
            <a:r>
              <a:rPr lang="en-US" smtClean="0"/>
              <a:t> "offtake" agreements (under which a customer buys a project's product), concessions, </a:t>
            </a:r>
          </a:p>
          <a:p>
            <a:pPr lvl="1"/>
            <a:r>
              <a:rPr lang="en-US" smtClean="0"/>
              <a:t>hedge agreements, </a:t>
            </a:r>
          </a:p>
          <a:p>
            <a:pPr lvl="1"/>
            <a:r>
              <a:rPr lang="en-US" smtClean="0"/>
              <a:t>loan contracts, </a:t>
            </a:r>
          </a:p>
          <a:p>
            <a:pPr lvl="1"/>
            <a:r>
              <a:rPr lang="en-US" smtClean="0"/>
              <a:t>collateral agreements, and </a:t>
            </a:r>
          </a:p>
          <a:p>
            <a:pPr lvl="1"/>
            <a:r>
              <a:rPr lang="en-US" smtClean="0"/>
              <a:t>guarantees.</a:t>
            </a:r>
            <a:endParaRPr lang="en-JM" smtClean="0"/>
          </a:p>
        </p:txBody>
      </p:sp>
      <p:sp>
        <p:nvSpPr>
          <p:cNvPr id="35844" name="Date Placeholder 4"/>
          <p:cNvSpPr>
            <a:spLocks noGrp="1"/>
          </p:cNvSpPr>
          <p:nvPr>
            <p:ph type="dt" sz="quarter" idx="10"/>
          </p:nvPr>
        </p:nvSpPr>
        <p:spPr/>
        <p:txBody>
          <a:bodyPr/>
          <a:lstStyle/>
          <a:p>
            <a:pPr>
              <a:defRPr/>
            </a:pPr>
            <a:r>
              <a:rPr lang="en-US" smtClean="0">
                <a:latin typeface="Arial" pitchFamily="34" charset="0"/>
              </a:rPr>
              <a:t>9 September 2011</a:t>
            </a:r>
          </a:p>
        </p:txBody>
      </p:sp>
      <p:sp>
        <p:nvSpPr>
          <p:cNvPr id="35845" name="Footer Placeholder 5"/>
          <p:cNvSpPr>
            <a:spLocks noGrp="1"/>
          </p:cNvSpPr>
          <p:nvPr>
            <p:ph type="ftr" sz="quarter" idx="11"/>
          </p:nvPr>
        </p:nvSpPr>
        <p:spPr/>
        <p:txBody>
          <a:bodyPr/>
          <a:lstStyle/>
          <a:p>
            <a:pPr>
              <a:defRPr/>
            </a:pPr>
            <a:r>
              <a:rPr lang="en-US" smtClean="0">
                <a:latin typeface="Arial" pitchFamily="34" charset="0"/>
              </a:rPr>
              <a:t>www.edbodmer.com</a:t>
            </a:r>
          </a:p>
        </p:txBody>
      </p:sp>
      <p:sp>
        <p:nvSpPr>
          <p:cNvPr id="35846" name="Slide Number Placeholder 6"/>
          <p:cNvSpPr>
            <a:spLocks noGrp="1"/>
          </p:cNvSpPr>
          <p:nvPr>
            <p:ph type="sldNum" sz="quarter" idx="12"/>
          </p:nvPr>
        </p:nvSpPr>
        <p:spPr/>
        <p:txBody>
          <a:bodyPr/>
          <a:lstStyle/>
          <a:p>
            <a:pPr>
              <a:defRPr/>
            </a:pPr>
            <a:fld id="{A396DDD4-E720-4C90-88F5-DAE3D7291FAB}" type="slidenum">
              <a:rPr lang="en-US" smtClean="0">
                <a:latin typeface="Arial" pitchFamily="34" charset="0"/>
              </a:rPr>
              <a:pPr>
                <a:defRPr/>
              </a:pPr>
              <a:t>32</a:t>
            </a:fld>
            <a:endParaRPr lang="en-US" smtClean="0">
              <a:latin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Contracts in Solar Power</a:t>
            </a:r>
          </a:p>
        </p:txBody>
      </p:sp>
      <p:sp>
        <p:nvSpPr>
          <p:cNvPr id="36867"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36868"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36869" name="Slide Number Placeholder 5"/>
          <p:cNvSpPr>
            <a:spLocks noGrp="1"/>
          </p:cNvSpPr>
          <p:nvPr>
            <p:ph type="sldNum" sz="quarter" idx="12"/>
          </p:nvPr>
        </p:nvSpPr>
        <p:spPr/>
        <p:txBody>
          <a:bodyPr/>
          <a:lstStyle/>
          <a:p>
            <a:pPr>
              <a:defRPr/>
            </a:pPr>
            <a:fld id="{BB8BBBB6-3731-487B-BD29-B03795859A95}" type="slidenum">
              <a:rPr lang="en-US" smtClean="0">
                <a:latin typeface="Arial" pitchFamily="34" charset="0"/>
              </a:rPr>
              <a:pPr>
                <a:defRPr/>
              </a:pPr>
              <a:t>33</a:t>
            </a:fld>
            <a:endParaRPr lang="en-US" smtClean="0">
              <a:latin typeface="Arial" pitchFamily="34" charset="0"/>
            </a:endParaRPr>
          </a:p>
        </p:txBody>
      </p:sp>
      <p:pic>
        <p:nvPicPr>
          <p:cNvPr id="36870" name="Picture 3"/>
          <p:cNvPicPr>
            <a:picLocks noGrp="1" noChangeAspect="1" noChangeArrowheads="1"/>
          </p:cNvPicPr>
          <p:nvPr>
            <p:ph idx="1"/>
          </p:nvPr>
        </p:nvPicPr>
        <p:blipFill>
          <a:blip r:embed="rId2" cstate="print"/>
          <a:srcRect/>
          <a:stretch>
            <a:fillRect/>
          </a:stretch>
        </p:blipFill>
        <p:spPr>
          <a:xfrm>
            <a:off x="169863" y="2133600"/>
            <a:ext cx="8534400" cy="3352800"/>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4"/>
          <p:cNvSpPr>
            <a:spLocks noGrp="1"/>
          </p:cNvSpPr>
          <p:nvPr>
            <p:ph type="title" idx="4294967295"/>
          </p:nvPr>
        </p:nvSpPr>
        <p:spPr/>
        <p:txBody>
          <a:bodyPr lIns="92075" tIns="46038" rIns="92075" bIns="46038" anchor="t"/>
          <a:lstStyle/>
          <a:p>
            <a:r>
              <a:rPr lang="en-US" smtClean="0"/>
              <a:t>Example of Contractual Structure</a:t>
            </a:r>
          </a:p>
        </p:txBody>
      </p:sp>
      <p:pic>
        <p:nvPicPr>
          <p:cNvPr id="37891" name="Picture 4"/>
          <p:cNvPicPr>
            <a:picLocks noGrp="1" noChangeAspect="1" noChangeArrowheads="1"/>
          </p:cNvPicPr>
          <p:nvPr>
            <p:ph idx="4294967295"/>
          </p:nvPr>
        </p:nvPicPr>
        <p:blipFill>
          <a:blip r:embed="rId2" cstate="print"/>
          <a:srcRect/>
          <a:stretch>
            <a:fillRect/>
          </a:stretch>
        </p:blipFill>
        <p:spPr>
          <a:xfrm>
            <a:off x="693738" y="1628775"/>
            <a:ext cx="7756525" cy="4468813"/>
          </a:xfrm>
        </p:spPr>
      </p:pic>
      <p:sp>
        <p:nvSpPr>
          <p:cNvPr id="37892"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37893"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37894" name="Slide Number Placeholder 3"/>
          <p:cNvSpPr>
            <a:spLocks noGrp="1"/>
          </p:cNvSpPr>
          <p:nvPr>
            <p:ph type="sldNum" sz="quarter" idx="12"/>
          </p:nvPr>
        </p:nvSpPr>
        <p:spPr/>
        <p:txBody>
          <a:bodyPr/>
          <a:lstStyle/>
          <a:p>
            <a:pPr>
              <a:defRPr/>
            </a:pPr>
            <a:fld id="{9D40A9B3-65A7-4B08-AEA0-F36FDEA7A498}" type="slidenum">
              <a:rPr lang="en-US" smtClean="0">
                <a:latin typeface="Arial" pitchFamily="34" charset="0"/>
              </a:rPr>
              <a:pPr>
                <a:defRPr/>
              </a:pPr>
              <a:t>34</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z="2800" smtClean="0"/>
              <a:t>Strong and Weak Technology/Construction Risk</a:t>
            </a:r>
          </a:p>
        </p:txBody>
      </p:sp>
      <p:sp>
        <p:nvSpPr>
          <p:cNvPr id="38915" name="Rectangle 3"/>
          <p:cNvSpPr>
            <a:spLocks noGrp="1" noChangeArrowheads="1"/>
          </p:cNvSpPr>
          <p:nvPr>
            <p:ph type="body" idx="1"/>
          </p:nvPr>
        </p:nvSpPr>
        <p:spPr/>
        <p:txBody>
          <a:bodyPr/>
          <a:lstStyle/>
          <a:p>
            <a:pPr>
              <a:lnSpc>
                <a:spcPct val="80000"/>
              </a:lnSpc>
            </a:pPr>
            <a:r>
              <a:rPr lang="en-US" sz="2000" smtClean="0"/>
              <a:t>Strong</a:t>
            </a:r>
          </a:p>
          <a:p>
            <a:pPr lvl="1">
              <a:lnSpc>
                <a:spcPct val="80000"/>
              </a:lnSpc>
            </a:pPr>
            <a:r>
              <a:rPr lang="en-US" smtClean="0"/>
              <a:t>Fixed-price, date-certain turnkey contract; </a:t>
            </a:r>
          </a:p>
          <a:p>
            <a:pPr lvl="1">
              <a:lnSpc>
                <a:spcPct val="80000"/>
              </a:lnSpc>
            </a:pPr>
            <a:r>
              <a:rPr lang="en-US" smtClean="0"/>
              <a:t>one-year-plus guarantees; </a:t>
            </a:r>
          </a:p>
          <a:p>
            <a:pPr lvl="1">
              <a:lnSpc>
                <a:spcPct val="80000"/>
              </a:lnSpc>
            </a:pPr>
            <a:r>
              <a:rPr lang="en-US" smtClean="0"/>
              <a:t>superior liquidated performance/delay damages; </a:t>
            </a:r>
          </a:p>
          <a:p>
            <a:pPr lvl="1">
              <a:lnSpc>
                <a:spcPct val="80000"/>
              </a:lnSpc>
            </a:pPr>
            <a:r>
              <a:rPr lang="en-US" smtClean="0"/>
              <a:t>highly rated EPC contractor, </a:t>
            </a:r>
          </a:p>
          <a:p>
            <a:pPr lvl="1">
              <a:lnSpc>
                <a:spcPct val="80000"/>
              </a:lnSpc>
            </a:pPr>
            <a:r>
              <a:rPr lang="en-US" smtClean="0"/>
              <a:t>credible sponsor completion guarantee or LOC-backed construction; </a:t>
            </a:r>
          </a:p>
          <a:p>
            <a:pPr lvl="1">
              <a:lnSpc>
                <a:spcPct val="80000"/>
              </a:lnSpc>
            </a:pPr>
            <a:r>
              <a:rPr lang="en-US" smtClean="0"/>
              <a:t>installed costs at/below market; </a:t>
            </a:r>
          </a:p>
          <a:p>
            <a:pPr lvl="1">
              <a:lnSpc>
                <a:spcPct val="80000"/>
              </a:lnSpc>
            </a:pPr>
            <a:r>
              <a:rPr lang="en-US" smtClean="0"/>
              <a:t>contracts executed. </a:t>
            </a:r>
          </a:p>
          <a:p>
            <a:pPr lvl="1">
              <a:lnSpc>
                <a:spcPct val="80000"/>
              </a:lnSpc>
            </a:pPr>
            <a:r>
              <a:rPr lang="en-US" smtClean="0"/>
              <a:t>IE oversight through completion, including completion certificate.   </a:t>
            </a:r>
          </a:p>
          <a:p>
            <a:pPr lvl="1">
              <a:lnSpc>
                <a:spcPct val="80000"/>
              </a:lnSpc>
            </a:pPr>
            <a:r>
              <a:rPr lang="en-US" smtClean="0"/>
              <a:t>Commercially proven, currently used technology.   </a:t>
            </a:r>
          </a:p>
          <a:p>
            <a:pPr lvl="1">
              <a:lnSpc>
                <a:spcPct val="80000"/>
              </a:lnSpc>
            </a:pPr>
            <a:r>
              <a:rPr lang="en-US" smtClean="0"/>
              <a:t>Rated O&amp;M contract with performance damages.   </a:t>
            </a:r>
          </a:p>
          <a:p>
            <a:pPr lvl="1">
              <a:lnSpc>
                <a:spcPct val="80000"/>
              </a:lnSpc>
            </a:pPr>
            <a:r>
              <a:rPr lang="en-US" smtClean="0"/>
              <a:t>Budget and schedule credible, not aggressive.   </a:t>
            </a:r>
          </a:p>
          <a:p>
            <a:pPr lvl="1">
              <a:lnSpc>
                <a:spcPct val="80000"/>
              </a:lnSpc>
            </a:pPr>
            <a:r>
              <a:rPr lang="en-US" smtClean="0"/>
              <a:t>Thorough and credible IE report.   </a:t>
            </a: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50838"/>
            <a:ext cx="8229600" cy="1143000"/>
          </a:xfrm>
        </p:spPr>
        <p:txBody>
          <a:bodyPr/>
          <a:lstStyle/>
          <a:p>
            <a:r>
              <a:rPr lang="en-US" sz="2800" smtClean="0"/>
              <a:t>Strong and Weak Technology/Construction Risk</a:t>
            </a:r>
          </a:p>
        </p:txBody>
      </p:sp>
      <p:sp>
        <p:nvSpPr>
          <p:cNvPr id="39939" name="Rectangle 3"/>
          <p:cNvSpPr>
            <a:spLocks noGrp="1" noChangeArrowheads="1"/>
          </p:cNvSpPr>
          <p:nvPr>
            <p:ph type="body" idx="1"/>
          </p:nvPr>
        </p:nvSpPr>
        <p:spPr>
          <a:xfrm>
            <a:off x="762000" y="1524000"/>
            <a:ext cx="7620000" cy="4572000"/>
          </a:xfrm>
        </p:spPr>
        <p:txBody>
          <a:bodyPr/>
          <a:lstStyle/>
          <a:p>
            <a:r>
              <a:rPr lang="en-US" sz="2000" smtClean="0"/>
              <a:t>Weak</a:t>
            </a:r>
          </a:p>
          <a:p>
            <a:pPr lvl="1"/>
            <a:r>
              <a:rPr lang="en-US" smtClean="0"/>
              <a:t>Cost-plus contracts, </a:t>
            </a:r>
          </a:p>
          <a:p>
            <a:pPr lvl="2"/>
            <a:r>
              <a:rPr lang="en-US" smtClean="0"/>
              <a:t>no cap; </a:t>
            </a:r>
          </a:p>
          <a:p>
            <a:pPr lvl="2"/>
            <a:r>
              <a:rPr lang="en-US" smtClean="0"/>
              <a:t>weak guarantees, if any; minor liquidated performance/delay damages;</a:t>
            </a:r>
          </a:p>
          <a:p>
            <a:pPr lvl="2"/>
            <a:r>
              <a:rPr lang="en-US" smtClean="0"/>
              <a:t>questionable EPC contractor. </a:t>
            </a:r>
          </a:p>
          <a:p>
            <a:pPr lvl="1"/>
            <a:r>
              <a:rPr lang="en-US" smtClean="0"/>
              <a:t>Costly project budget.</a:t>
            </a:r>
          </a:p>
          <a:p>
            <a:pPr lvl="1"/>
            <a:r>
              <a:rPr lang="en-US" smtClean="0"/>
              <a:t>Permits lacking and siting issues.</a:t>
            </a:r>
          </a:p>
          <a:p>
            <a:pPr lvl="1"/>
            <a:r>
              <a:rPr lang="en-US" smtClean="0"/>
              <a:t>Possible local political/regulatory problems.   </a:t>
            </a:r>
          </a:p>
          <a:p>
            <a:pPr lvl="1"/>
            <a:r>
              <a:rPr lang="en-US" smtClean="0"/>
              <a:t>No Independent Engineering oversight.   </a:t>
            </a:r>
          </a:p>
          <a:p>
            <a:pPr lvl="1"/>
            <a:r>
              <a:rPr lang="en-US" smtClean="0"/>
              <a:t>Technology issues exist.   </a:t>
            </a:r>
          </a:p>
          <a:p>
            <a:pPr lvl="1"/>
            <a:r>
              <a:rPr lang="en-US" smtClean="0"/>
              <a:t>Budget and schedule aggressive.   </a:t>
            </a:r>
          </a:p>
          <a:p>
            <a:pPr lvl="1"/>
            <a:r>
              <a:rPr lang="en-US" smtClean="0"/>
              <a:t>No Independent Engineering report.   </a:t>
            </a: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EPC Contracts from Perspective of Solar Company</a:t>
            </a:r>
          </a:p>
        </p:txBody>
      </p:sp>
      <p:sp>
        <p:nvSpPr>
          <p:cNvPr id="40963" name="Content Placeholder 2"/>
          <p:cNvSpPr>
            <a:spLocks noGrp="1"/>
          </p:cNvSpPr>
          <p:nvPr>
            <p:ph idx="1"/>
          </p:nvPr>
        </p:nvSpPr>
        <p:spPr/>
        <p:txBody>
          <a:bodyPr/>
          <a:lstStyle/>
          <a:p>
            <a:r>
              <a:rPr lang="en-US" sz="1800" smtClean="0"/>
              <a:t>We may enter into fixed price EPC contracts in which we act as the general contractor for our customers in connection with the installation of our solar power systems. </a:t>
            </a:r>
          </a:p>
          <a:p>
            <a:r>
              <a:rPr lang="en-US" sz="1800" smtClean="0"/>
              <a:t>All essential costs are estimated at the time of entering into the EPC contract for a particular project, and these are reflected in the overall price that we charge our customers for the project. These cost estimates are preliminary and may or may not be covered by contracts between us or the subcontractors, suppliers, and other parties to the project. In addition, we require qualified, licensed subcontractors to install most of our systems. Shortages of such skilled labor could significantly delay a project or otherwise increase our costs. Should miscalculations in planning a project occur (including those due to unexpected increases in inflation or commodity prices) or delays in execution occur and we are unable to increase commensurately the EPC sales price, we may not achieve our expected margins or we may be required to record a loss in the relevant fiscal period.</a:t>
            </a:r>
          </a:p>
        </p:txBody>
      </p:sp>
      <p:sp>
        <p:nvSpPr>
          <p:cNvPr id="40964"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40965"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40966" name="Slide Number Placeholder 5"/>
          <p:cNvSpPr>
            <a:spLocks noGrp="1"/>
          </p:cNvSpPr>
          <p:nvPr>
            <p:ph type="sldNum" sz="quarter" idx="12"/>
          </p:nvPr>
        </p:nvSpPr>
        <p:spPr/>
        <p:txBody>
          <a:bodyPr/>
          <a:lstStyle/>
          <a:p>
            <a:pPr>
              <a:defRPr/>
            </a:pPr>
            <a:fld id="{E785E852-989F-432C-891D-80987CAAF8D7}" type="slidenum">
              <a:rPr lang="en-US" smtClean="0">
                <a:latin typeface="Arial" pitchFamily="34" charset="0"/>
              </a:rPr>
              <a:pPr>
                <a:defRPr/>
              </a:pPr>
              <a:t>37</a:t>
            </a:fld>
            <a:endParaRPr lang="en-US" smtClean="0">
              <a:latin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Advantages and Disadvantages of EPC Contract</a:t>
            </a:r>
            <a:endParaRPr lang="en-US" dirty="0"/>
          </a:p>
        </p:txBody>
      </p:sp>
      <p:pic>
        <p:nvPicPr>
          <p:cNvPr id="515074" name="Picture 2"/>
          <p:cNvPicPr>
            <a:picLocks noGrp="1" noChangeAspect="1" noChangeArrowheads="1"/>
          </p:cNvPicPr>
          <p:nvPr>
            <p:ph sz="half" idx="1"/>
          </p:nvPr>
        </p:nvPicPr>
        <p:blipFill>
          <a:blip r:embed="rId2" cstate="print"/>
          <a:stretch>
            <a:fillRect/>
          </a:stretch>
        </p:blipFill>
        <p:spPr bwMode="auto">
          <a:xfrm>
            <a:off x="381000" y="2336516"/>
            <a:ext cx="4114800" cy="2697225"/>
          </a:xfrm>
          <a:prstGeom prst="rect">
            <a:avLst/>
          </a:prstGeom>
          <a:noFill/>
          <a:ln w="9525">
            <a:noFill/>
            <a:miter lim="800000"/>
            <a:headEnd/>
            <a:tailEnd/>
          </a:ln>
        </p:spPr>
      </p:pic>
      <p:pic>
        <p:nvPicPr>
          <p:cNvPr id="515075" name="Picture 3"/>
          <p:cNvPicPr>
            <a:picLocks noGrp="1" noChangeAspect="1" noChangeArrowheads="1"/>
          </p:cNvPicPr>
          <p:nvPr>
            <p:ph sz="half" idx="2"/>
          </p:nvPr>
        </p:nvPicPr>
        <p:blipFill>
          <a:blip r:embed="rId3" cstate="print"/>
          <a:srcRect/>
          <a:stretch>
            <a:fillRect/>
          </a:stretch>
        </p:blipFill>
        <p:spPr bwMode="auto">
          <a:xfrm>
            <a:off x="4648200" y="2362200"/>
            <a:ext cx="4149240" cy="263206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EPC Contracts</a:t>
            </a:r>
            <a:endParaRPr lang="en-US" dirty="0"/>
          </a:p>
        </p:txBody>
      </p:sp>
      <p:pic>
        <p:nvPicPr>
          <p:cNvPr id="149506" name="Picture 2"/>
          <p:cNvPicPr>
            <a:picLocks noGrp="1" noChangeAspect="1" noChangeArrowheads="1"/>
          </p:cNvPicPr>
          <p:nvPr>
            <p:ph idx="1"/>
          </p:nvPr>
        </p:nvPicPr>
        <p:blipFill>
          <a:blip r:embed="rId2" cstate="print"/>
          <a:srcRect/>
          <a:stretch>
            <a:fillRect/>
          </a:stretch>
        </p:blipFill>
        <p:spPr bwMode="auto">
          <a:xfrm>
            <a:off x="1014164" y="1524000"/>
            <a:ext cx="7115671" cy="4572000"/>
          </a:xfrm>
          <a:prstGeom prst="rect">
            <a:avLst/>
          </a:prstGeom>
          <a:noFill/>
          <a:ln w="12700" cap="flat" cmpd="sng">
            <a:noFill/>
            <a:prstDash val="solid"/>
            <a:miter lim="800000"/>
            <a:headEnd type="none" w="sm" len="sm"/>
            <a:tailEnd type="none" w="sm" len="sm"/>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lstStyle/>
          <a:p>
            <a:r>
              <a:rPr lang="en-US" smtClean="0"/>
              <a:t>Differences in Risks of Different Renewable Projects</a:t>
            </a:r>
          </a:p>
        </p:txBody>
      </p:sp>
      <p:sp>
        <p:nvSpPr>
          <p:cNvPr id="7171" name="Rectangle 3"/>
          <p:cNvSpPr>
            <a:spLocks noGrp="1" noChangeArrowheads="1"/>
          </p:cNvSpPr>
          <p:nvPr>
            <p:ph type="body" sz="half" idx="4294967295"/>
          </p:nvPr>
        </p:nvSpPr>
        <p:spPr>
          <a:xfrm>
            <a:off x="457200" y="1600200"/>
            <a:ext cx="4038600" cy="4525963"/>
          </a:xfrm>
        </p:spPr>
        <p:txBody>
          <a:bodyPr/>
          <a:lstStyle/>
          <a:p>
            <a:pPr>
              <a:lnSpc>
                <a:spcPct val="90000"/>
              </a:lnSpc>
            </a:pPr>
            <a:r>
              <a:rPr lang="en-US" smtClean="0"/>
              <a:t>Solar</a:t>
            </a:r>
          </a:p>
          <a:p>
            <a:pPr>
              <a:lnSpc>
                <a:spcPct val="90000"/>
              </a:lnSpc>
            </a:pPr>
            <a:endParaRPr lang="en-US" smtClean="0"/>
          </a:p>
          <a:p>
            <a:pPr>
              <a:lnSpc>
                <a:spcPct val="90000"/>
              </a:lnSpc>
            </a:pPr>
            <a:endParaRPr lang="en-US" smtClean="0"/>
          </a:p>
          <a:p>
            <a:pPr>
              <a:lnSpc>
                <a:spcPct val="90000"/>
              </a:lnSpc>
            </a:pPr>
            <a:endParaRPr lang="en-US" smtClean="0"/>
          </a:p>
          <a:p>
            <a:pPr>
              <a:lnSpc>
                <a:spcPct val="90000"/>
              </a:lnSpc>
            </a:pPr>
            <a:endParaRPr lang="en-US" smtClean="0"/>
          </a:p>
          <a:p>
            <a:pPr>
              <a:lnSpc>
                <a:spcPct val="90000"/>
              </a:lnSpc>
            </a:pPr>
            <a:r>
              <a:rPr lang="en-US" smtClean="0"/>
              <a:t>Hydro</a:t>
            </a:r>
          </a:p>
        </p:txBody>
      </p:sp>
      <p:sp>
        <p:nvSpPr>
          <p:cNvPr id="7172" name="Rectangle 4"/>
          <p:cNvSpPr>
            <a:spLocks noGrp="1" noChangeArrowheads="1"/>
          </p:cNvSpPr>
          <p:nvPr>
            <p:ph type="body" sz="half" idx="4294967295"/>
          </p:nvPr>
        </p:nvSpPr>
        <p:spPr>
          <a:xfrm>
            <a:off x="4648200" y="1600200"/>
            <a:ext cx="4038600" cy="4525963"/>
          </a:xfrm>
        </p:spPr>
        <p:txBody>
          <a:bodyPr/>
          <a:lstStyle/>
          <a:p>
            <a:pPr>
              <a:lnSpc>
                <a:spcPct val="90000"/>
              </a:lnSpc>
            </a:pPr>
            <a:r>
              <a:rPr lang="en-US" smtClean="0"/>
              <a:t>Small Risks such as degredation, interest rate changes can become large</a:t>
            </a:r>
          </a:p>
          <a:p>
            <a:pPr>
              <a:lnSpc>
                <a:spcPct val="90000"/>
              </a:lnSpc>
            </a:pPr>
            <a:endParaRPr lang="en-US" smtClean="0"/>
          </a:p>
          <a:p>
            <a:pPr>
              <a:lnSpc>
                <a:spcPct val="90000"/>
              </a:lnSpc>
            </a:pPr>
            <a:r>
              <a:rPr lang="en-US" smtClean="0"/>
              <a:t>Merchant Price Risk, Construction Risk, Operation Risk, Variation in Hydro Production</a:t>
            </a:r>
          </a:p>
        </p:txBody>
      </p:sp>
      <p:sp>
        <p:nvSpPr>
          <p:cNvPr id="7173"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7174"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7175" name="Slide Number Placeholder 3"/>
          <p:cNvSpPr>
            <a:spLocks noGrp="1"/>
          </p:cNvSpPr>
          <p:nvPr>
            <p:ph type="sldNum" sz="quarter" idx="12"/>
          </p:nvPr>
        </p:nvSpPr>
        <p:spPr/>
        <p:txBody>
          <a:bodyPr/>
          <a:lstStyle/>
          <a:p>
            <a:pPr>
              <a:defRPr/>
            </a:pPr>
            <a:fld id="{9B0AD3F8-87A7-4D5C-8259-B503D69D3E1C}" type="slidenum">
              <a:rPr lang="en-US" smtClean="0">
                <a:latin typeface="Arial" pitchFamily="34" charset="0"/>
              </a:rPr>
              <a:pPr>
                <a:defRPr/>
              </a:pPr>
              <a:t>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Solar Contracts – Suntech Example</a:t>
            </a:r>
          </a:p>
        </p:txBody>
      </p:sp>
      <p:sp>
        <p:nvSpPr>
          <p:cNvPr id="41987" name="Content Placeholder 2"/>
          <p:cNvSpPr>
            <a:spLocks noGrp="1"/>
          </p:cNvSpPr>
          <p:nvPr>
            <p:ph idx="1"/>
          </p:nvPr>
        </p:nvSpPr>
        <p:spPr/>
        <p:txBody>
          <a:bodyPr/>
          <a:lstStyle/>
          <a:p>
            <a:r>
              <a:rPr lang="en-US" sz="2000" smtClean="0"/>
              <a:t>PV modules were typically sold with a five-year warranty for defects in materials and workmanship. </a:t>
            </a:r>
          </a:p>
          <a:p>
            <a:r>
              <a:rPr lang="en-US" sz="2000" smtClean="0"/>
              <a:t>Since April 2011, the warranty period in relation to defects in materials and workmanship was extended from five years to ten years.  </a:t>
            </a:r>
          </a:p>
          <a:p>
            <a:r>
              <a:rPr lang="en-US" sz="2000" smtClean="0"/>
              <a:t>PV modules also contain a 5, 12, 18 and 25-year standard warranty against power output declines of more than 5.0%, 10.0%, 15.0% and 20.0% of initial nameplate power generation capacity, respectively.  </a:t>
            </a:r>
          </a:p>
          <a:p>
            <a:r>
              <a:rPr lang="en-US" sz="2000" smtClean="0"/>
              <a:t>Suntech Japan’s standard PV modules sold in Japan are typically sold with a 10-year warranty for defects in materials and workmanship and a 25-year warranty against declines of more than 10.0% of initial peak power.</a:t>
            </a:r>
          </a:p>
        </p:txBody>
      </p:sp>
      <p:sp>
        <p:nvSpPr>
          <p:cNvPr id="41988"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41989"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41990" name="Slide Number Placeholder 5"/>
          <p:cNvSpPr>
            <a:spLocks noGrp="1"/>
          </p:cNvSpPr>
          <p:nvPr>
            <p:ph type="sldNum" sz="quarter" idx="12"/>
          </p:nvPr>
        </p:nvSpPr>
        <p:spPr/>
        <p:txBody>
          <a:bodyPr/>
          <a:lstStyle/>
          <a:p>
            <a:pPr>
              <a:defRPr/>
            </a:pPr>
            <a:fld id="{C432C346-CC77-4502-8BAD-9F8E17467492}" type="slidenum">
              <a:rPr lang="en-US" smtClean="0">
                <a:latin typeface="Arial" pitchFamily="34" charset="0"/>
              </a:rPr>
              <a:pPr>
                <a:defRPr/>
              </a:pPr>
              <a:t>40</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pPr eaLnBrk="1" hangingPunct="1"/>
            <a:r>
              <a:rPr lang="en-US" smtClean="0"/>
              <a:t>Construction and Maintenance Agreements </a:t>
            </a:r>
          </a:p>
        </p:txBody>
      </p:sp>
      <p:sp>
        <p:nvSpPr>
          <p:cNvPr id="43011" name="Rectangle 3"/>
          <p:cNvSpPr>
            <a:spLocks noGrp="1" noChangeArrowheads="1"/>
          </p:cNvSpPr>
          <p:nvPr>
            <p:ph type="body" idx="4294967295"/>
          </p:nvPr>
        </p:nvSpPr>
        <p:spPr/>
        <p:txBody>
          <a:bodyPr/>
          <a:lstStyle/>
          <a:p>
            <a:pPr eaLnBrk="1" hangingPunct="1">
              <a:lnSpc>
                <a:spcPct val="80000"/>
              </a:lnSpc>
            </a:pPr>
            <a:r>
              <a:rPr lang="en-US" sz="1600" smtClean="0"/>
              <a:t>Lenders prefer to have one turnkey construction contractor responsible for all engineering, procurement and construction and to whom the project company can shift the risks of project completion. </a:t>
            </a:r>
          </a:p>
          <a:p>
            <a:pPr eaLnBrk="1" hangingPunct="1">
              <a:lnSpc>
                <a:spcPct val="80000"/>
              </a:lnSpc>
            </a:pPr>
            <a:r>
              <a:rPr lang="en-US" sz="1600" smtClean="0"/>
              <a:t>This minimizes the potential for finger-pointing between engineers and contractors and provides the owner with a single contracting entity responsible for completion of the project. </a:t>
            </a:r>
          </a:p>
          <a:p>
            <a:pPr eaLnBrk="1" hangingPunct="1">
              <a:lnSpc>
                <a:spcPct val="80000"/>
              </a:lnSpc>
            </a:pPr>
            <a:r>
              <a:rPr lang="en-US" sz="1600" smtClean="0"/>
              <a:t>Most project financing construction contracts are fixed-price contracts, and owners will make an effort to limit the circumstances under which the construction contractor is entitled to change orders adjusting that contract price. Payments typically are made on a milestone or completed work basis. </a:t>
            </a:r>
          </a:p>
          <a:p>
            <a:pPr eaLnBrk="1" hangingPunct="1">
              <a:lnSpc>
                <a:spcPct val="80000"/>
              </a:lnSpc>
            </a:pPr>
            <a:r>
              <a:rPr lang="en-US" sz="1600" smtClean="0"/>
              <a:t>Retention often is withheld. This payment procedure provides incentives for the contractor to keep on schedule and useful monitoring points for the owner and lenders. </a:t>
            </a:r>
          </a:p>
          <a:p>
            <a:pPr eaLnBrk="1" hangingPunct="1">
              <a:lnSpc>
                <a:spcPct val="80000"/>
              </a:lnSpc>
            </a:pPr>
            <a:r>
              <a:rPr lang="en-US" sz="1600" smtClean="0"/>
              <a:t>A detailed and well-articulated scope of work is very important and should take into consideration all deliverables and obligations of the project company under the power purchase agreement. Ambiguities in the scope of work can lead to costly disputes during construction. A well-defined scope of work also will facilitate negotiation of more precise warranties. Warranties commonly requested by owners and lenders include a defect warranty for design and workmanship and some form of serial defect protection for systemic problems. </a:t>
            </a:r>
          </a:p>
        </p:txBody>
      </p:sp>
      <p:sp>
        <p:nvSpPr>
          <p:cNvPr id="43012"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3013"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3014" name="Slide Number Placeholder 3"/>
          <p:cNvSpPr>
            <a:spLocks noGrp="1"/>
          </p:cNvSpPr>
          <p:nvPr>
            <p:ph type="sldNum" sz="quarter" idx="12"/>
          </p:nvPr>
        </p:nvSpPr>
        <p:spPr/>
        <p:txBody>
          <a:bodyPr/>
          <a:lstStyle/>
          <a:p>
            <a:pPr>
              <a:defRPr/>
            </a:pPr>
            <a:fld id="{A1F800D7-A163-41E5-81FB-3BB7B1113F23}" type="slidenum">
              <a:rPr lang="en-US" smtClean="0">
                <a:latin typeface="Arial" pitchFamily="34" charset="0"/>
              </a:rPr>
              <a:pPr>
                <a:defRPr/>
              </a:pPr>
              <a:t>41</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pPr eaLnBrk="1" hangingPunct="1"/>
            <a:r>
              <a:rPr lang="en-US" smtClean="0"/>
              <a:t>Liquidated Damage and Performance Damages</a:t>
            </a:r>
          </a:p>
        </p:txBody>
      </p:sp>
      <p:sp>
        <p:nvSpPr>
          <p:cNvPr id="44035" name="Rectangle 3"/>
          <p:cNvSpPr>
            <a:spLocks noGrp="1" noChangeArrowheads="1"/>
          </p:cNvSpPr>
          <p:nvPr>
            <p:ph type="body" idx="4294967295"/>
          </p:nvPr>
        </p:nvSpPr>
        <p:spPr/>
        <p:txBody>
          <a:bodyPr/>
          <a:lstStyle/>
          <a:p>
            <a:pPr eaLnBrk="1" hangingPunct="1">
              <a:lnSpc>
                <a:spcPct val="80000"/>
              </a:lnSpc>
            </a:pPr>
            <a:r>
              <a:rPr lang="en-US" sz="1800" smtClean="0"/>
              <a:t>Owners and lenders also will typically request performance guarantees. These guarantees usually come in the form of an availability warranty (accompanied by a power curve test of certain proxy turbines shortly after completion of the project or as a condition to final completion) or a power output warranty based on actual generation. </a:t>
            </a:r>
          </a:p>
          <a:p>
            <a:pPr eaLnBrk="1" hangingPunct="1">
              <a:lnSpc>
                <a:spcPct val="80000"/>
              </a:lnSpc>
            </a:pPr>
            <a:endParaRPr lang="en-US" sz="1800" smtClean="0"/>
          </a:p>
          <a:p>
            <a:pPr eaLnBrk="1" hangingPunct="1">
              <a:lnSpc>
                <a:spcPct val="80000"/>
              </a:lnSpc>
            </a:pPr>
            <a:r>
              <a:rPr lang="en-US" sz="1800" smtClean="0"/>
              <a:t>These warranties may be included in the construction contract but often are covered in a separate agreement containing the ongoing service obligations of the equipment supplier. </a:t>
            </a:r>
          </a:p>
          <a:p>
            <a:pPr eaLnBrk="1" hangingPunct="1">
              <a:lnSpc>
                <a:spcPct val="80000"/>
              </a:lnSpc>
            </a:pPr>
            <a:endParaRPr lang="en-US" sz="1800" smtClean="0"/>
          </a:p>
          <a:p>
            <a:pPr eaLnBrk="1" hangingPunct="1">
              <a:lnSpc>
                <a:spcPct val="80000"/>
              </a:lnSpc>
            </a:pPr>
            <a:r>
              <a:rPr lang="en-US" sz="1800" smtClean="0"/>
              <a:t>If the project does not meet the guaranteed levels of performance, the contractor typically is required to pay damages to the sponsor, and if the project performance exceeds the guaranteed minimum levels, the contractor may be entitled to bonus payments. </a:t>
            </a:r>
          </a:p>
          <a:p>
            <a:pPr eaLnBrk="1" hangingPunct="1">
              <a:lnSpc>
                <a:spcPct val="80000"/>
              </a:lnSpc>
            </a:pPr>
            <a:endParaRPr lang="en-US" sz="1800" smtClean="0"/>
          </a:p>
          <a:p>
            <a:pPr eaLnBrk="1" hangingPunct="1">
              <a:lnSpc>
                <a:spcPct val="80000"/>
              </a:lnSpc>
            </a:pPr>
            <a:r>
              <a:rPr lang="en-US" sz="1800" smtClean="0"/>
              <a:t>Owners and lenders also may request additional lump sum damages for projected lost revenue if the project is unable to achieve guaranteed power curve or power output levels by a particular date. </a:t>
            </a:r>
          </a:p>
        </p:txBody>
      </p:sp>
      <p:sp>
        <p:nvSpPr>
          <p:cNvPr id="4403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403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4038" name="Slide Number Placeholder 3"/>
          <p:cNvSpPr>
            <a:spLocks noGrp="1"/>
          </p:cNvSpPr>
          <p:nvPr>
            <p:ph type="sldNum" sz="quarter" idx="12"/>
          </p:nvPr>
        </p:nvSpPr>
        <p:spPr/>
        <p:txBody>
          <a:bodyPr/>
          <a:lstStyle/>
          <a:p>
            <a:pPr>
              <a:defRPr/>
            </a:pPr>
            <a:fld id="{A9E66E95-FFBD-4247-9DC0-7903A5EAD53F}" type="slidenum">
              <a:rPr lang="en-US" smtClean="0">
                <a:latin typeface="Arial" pitchFamily="34" charset="0"/>
              </a:rPr>
              <a:pPr>
                <a:defRPr/>
              </a:pPr>
              <a:t>42</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p:txBody>
          <a:bodyPr/>
          <a:lstStyle/>
          <a:p>
            <a:pPr eaLnBrk="1" hangingPunct="1"/>
            <a:r>
              <a:rPr lang="en-US" smtClean="0"/>
              <a:t>O&amp;M Contract</a:t>
            </a:r>
          </a:p>
        </p:txBody>
      </p:sp>
      <p:sp>
        <p:nvSpPr>
          <p:cNvPr id="45059" name="Rectangle 3"/>
          <p:cNvSpPr>
            <a:spLocks noGrp="1" noChangeArrowheads="1"/>
          </p:cNvSpPr>
          <p:nvPr>
            <p:ph type="body" idx="4294967295"/>
          </p:nvPr>
        </p:nvSpPr>
        <p:spPr/>
        <p:txBody>
          <a:bodyPr/>
          <a:lstStyle/>
          <a:p>
            <a:pPr eaLnBrk="1" hangingPunct="1">
              <a:lnSpc>
                <a:spcPct val="80000"/>
              </a:lnSpc>
            </a:pPr>
            <a:r>
              <a:rPr lang="en-US" sz="1800" smtClean="0"/>
              <a:t>Operation and maintenance (O&amp;M) of a project is of supreme importance because it is linked to electricity generation and cash flow – the sole source of loan repayment revenue. Banks like to see a comprehensive O&amp;M service package from an experienced provider attached to any project. In most cases, these services are provided by turbine manufacturers because the contracts they offer dovetail nicely with manufacturing warranties. </a:t>
            </a:r>
          </a:p>
          <a:p>
            <a:pPr eaLnBrk="1" hangingPunct="1">
              <a:lnSpc>
                <a:spcPct val="80000"/>
              </a:lnSpc>
            </a:pPr>
            <a:endParaRPr lang="en-US" sz="1800" smtClean="0"/>
          </a:p>
          <a:p>
            <a:pPr eaLnBrk="1" hangingPunct="1">
              <a:lnSpc>
                <a:spcPct val="80000"/>
              </a:lnSpc>
            </a:pPr>
            <a:r>
              <a:rPr lang="en-US" sz="1800" smtClean="0"/>
              <a:t>O&amp;M services may be provided by other parties, which banks will accept if they have the necessary track record and financial strength. O&amp;M contracts for wind projects usually warrant technical availability, stipulating that the turbines be operational for a percentage of time in a given year (usually 97%), which equals about 354 days per year.</a:t>
            </a:r>
            <a:br>
              <a:rPr lang="en-US" sz="1800" smtClean="0"/>
            </a:br>
            <a:endParaRPr lang="en-US" sz="1800" smtClean="0"/>
          </a:p>
          <a:p>
            <a:pPr eaLnBrk="1" hangingPunct="1">
              <a:lnSpc>
                <a:spcPct val="80000"/>
              </a:lnSpc>
            </a:pPr>
            <a:r>
              <a:rPr lang="en-US" sz="1800" smtClean="0"/>
              <a:t>For offshore projects in particular, the issue of O&amp;M requires special attention. The costs can be significant and can have a major influence on the economics. A few years ago, many argued that the cost of serving an offshore project would render any development uneconomic. This bleak outlook appears to have been overcome by experience, but costs are still significant. For example, Vestas has a team of 25 permanent maintenance personnel assigned to the Horns Rev project.</a:t>
            </a:r>
          </a:p>
        </p:txBody>
      </p:sp>
      <p:sp>
        <p:nvSpPr>
          <p:cNvPr id="45060"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5061"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5062" name="Slide Number Placeholder 3"/>
          <p:cNvSpPr>
            <a:spLocks noGrp="1"/>
          </p:cNvSpPr>
          <p:nvPr>
            <p:ph type="sldNum" sz="quarter" idx="12"/>
          </p:nvPr>
        </p:nvSpPr>
        <p:spPr/>
        <p:txBody>
          <a:bodyPr/>
          <a:lstStyle/>
          <a:p>
            <a:pPr>
              <a:defRPr/>
            </a:pPr>
            <a:fld id="{8952FD66-D528-4EC7-880A-38A56ECD0612}" type="slidenum">
              <a:rPr lang="en-US" smtClean="0">
                <a:latin typeface="Arial" pitchFamily="34" charset="0"/>
              </a:rPr>
              <a:pPr>
                <a:defRPr/>
              </a:pPr>
              <a:t>43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pPr eaLnBrk="1" hangingPunct="1"/>
            <a:r>
              <a:rPr lang="en-US" smtClean="0"/>
              <a:t>Availability Guarantee</a:t>
            </a:r>
          </a:p>
        </p:txBody>
      </p:sp>
      <p:sp>
        <p:nvSpPr>
          <p:cNvPr id="46083" name="Rectangle 3"/>
          <p:cNvSpPr>
            <a:spLocks noGrp="1" noChangeArrowheads="1"/>
          </p:cNvSpPr>
          <p:nvPr>
            <p:ph type="body" idx="4294967295"/>
          </p:nvPr>
        </p:nvSpPr>
        <p:spPr/>
        <p:txBody>
          <a:bodyPr/>
          <a:lstStyle/>
          <a:p>
            <a:pPr eaLnBrk="1" hangingPunct="1">
              <a:lnSpc>
                <a:spcPct val="80000"/>
              </a:lnSpc>
            </a:pPr>
            <a:r>
              <a:rPr lang="en-US" sz="2000" smtClean="0"/>
              <a:t>The wind manufacturer should guarantee that its turbines (which it will be running and maintaining on behalf of the investors) will indeed produce the expected amounts of electricity, and agreeing to pay penalties if the production levels are lower than guaranteed. </a:t>
            </a:r>
          </a:p>
          <a:p>
            <a:pPr eaLnBrk="1" hangingPunct="1">
              <a:lnSpc>
                <a:spcPct val="80000"/>
              </a:lnSpc>
            </a:pPr>
            <a:r>
              <a:rPr lang="en-US" sz="2000" smtClean="0"/>
              <a:t>The general principle here is that these guarantees should not only cover the impact of lower revenues for the investors, but rather for the lenders. </a:t>
            </a:r>
          </a:p>
          <a:p>
            <a:pPr eaLnBrk="1" hangingPunct="1">
              <a:lnSpc>
                <a:spcPct val="80000"/>
              </a:lnSpc>
            </a:pPr>
            <a:r>
              <a:rPr lang="en-US" sz="2000" smtClean="0"/>
              <a:t>So the penalty payments take place for really degraded performance, rather than for slightly degraded performance, in order to ensure that there is still some income in the project even if things go really bad (if things go a little bit bad, we are covered to some extent by the fact that the banks already count on things going less well than normal as their "base case" scenario).</a:t>
            </a:r>
          </a:p>
          <a:p>
            <a:pPr marL="342900" lvl="1" indent="-342900" eaLnBrk="1" hangingPunct="1">
              <a:lnSpc>
                <a:spcPct val="80000"/>
              </a:lnSpc>
              <a:buFontTx/>
              <a:buChar char="•"/>
            </a:pPr>
            <a:r>
              <a:rPr lang="en-US" sz="2000" smtClean="0"/>
              <a:t>Wind turbine manufacturers offer warranties for power curve efficiency and availability in the early years of a project.  But degredation over the life and efficiency losses are not guaranteed.</a:t>
            </a:r>
          </a:p>
          <a:p>
            <a:pPr eaLnBrk="1" hangingPunct="1">
              <a:lnSpc>
                <a:spcPct val="80000"/>
              </a:lnSpc>
            </a:pPr>
            <a:endParaRPr lang="en-US" sz="2000" smtClean="0"/>
          </a:p>
        </p:txBody>
      </p:sp>
      <p:sp>
        <p:nvSpPr>
          <p:cNvPr id="46084"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6085"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6086" name="Slide Number Placeholder 3"/>
          <p:cNvSpPr>
            <a:spLocks noGrp="1"/>
          </p:cNvSpPr>
          <p:nvPr>
            <p:ph type="sldNum" sz="quarter" idx="12"/>
          </p:nvPr>
        </p:nvSpPr>
        <p:spPr/>
        <p:txBody>
          <a:bodyPr/>
          <a:lstStyle/>
          <a:p>
            <a:pPr>
              <a:defRPr/>
            </a:pPr>
            <a:fld id="{A639672B-A19C-4229-92DB-D7976C0E218F}" type="slidenum">
              <a:rPr lang="en-US" smtClean="0">
                <a:latin typeface="Arial" pitchFamily="34" charset="0"/>
              </a:rPr>
              <a:pPr>
                <a:defRPr/>
              </a:pPr>
              <a:t>44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p:txBody>
          <a:bodyPr/>
          <a:lstStyle/>
          <a:p>
            <a:pPr eaLnBrk="1" hangingPunct="1"/>
            <a:r>
              <a:rPr lang="en-US" smtClean="0"/>
              <a:t>Insurance Program</a:t>
            </a:r>
          </a:p>
        </p:txBody>
      </p:sp>
      <p:sp>
        <p:nvSpPr>
          <p:cNvPr id="47107" name="Rectangle 3"/>
          <p:cNvSpPr>
            <a:spLocks noGrp="1" noChangeArrowheads="1"/>
          </p:cNvSpPr>
          <p:nvPr>
            <p:ph type="body" idx="4294967295"/>
          </p:nvPr>
        </p:nvSpPr>
        <p:spPr/>
        <p:txBody>
          <a:bodyPr/>
          <a:lstStyle/>
          <a:p>
            <a:pPr eaLnBrk="1" hangingPunct="1">
              <a:lnSpc>
                <a:spcPct val="90000"/>
              </a:lnSpc>
            </a:pPr>
            <a:r>
              <a:rPr lang="en-US" sz="2400" smtClean="0"/>
              <a:t>Insurances make money because they charge you a slightly higher fraction of revenues than the probability of that thing happening. </a:t>
            </a:r>
          </a:p>
          <a:p>
            <a:pPr eaLnBrk="1" hangingPunct="1">
              <a:lnSpc>
                <a:spcPct val="90000"/>
              </a:lnSpc>
            </a:pPr>
            <a:r>
              <a:rPr lang="en-US" sz="2400" smtClean="0"/>
              <a:t>Risks like lighting, boat accidents, mechanical failures or weather events are known to insurers and they can quite easily quote prices for such circumstances. </a:t>
            </a:r>
          </a:p>
          <a:p>
            <a:pPr eaLnBrk="1" hangingPunct="1">
              <a:lnSpc>
                <a:spcPct val="90000"/>
              </a:lnSpc>
            </a:pPr>
            <a:r>
              <a:rPr lang="en-US" sz="2400" smtClean="0"/>
              <a:t>In this case, the project has managed to get insurance coverage for a fairly comprehensive set of events, which brings additional comfort to the lenders.</a:t>
            </a:r>
          </a:p>
          <a:p>
            <a:pPr eaLnBrk="1" hangingPunct="1">
              <a:lnSpc>
                <a:spcPct val="90000"/>
              </a:lnSpc>
            </a:pPr>
            <a:endParaRPr lang="en-US" sz="2400" smtClean="0"/>
          </a:p>
        </p:txBody>
      </p:sp>
      <p:sp>
        <p:nvSpPr>
          <p:cNvPr id="4710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4710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47110" name="Slide Number Placeholder 3"/>
          <p:cNvSpPr>
            <a:spLocks noGrp="1"/>
          </p:cNvSpPr>
          <p:nvPr>
            <p:ph type="sldNum" sz="quarter" idx="12"/>
          </p:nvPr>
        </p:nvSpPr>
        <p:spPr/>
        <p:txBody>
          <a:bodyPr/>
          <a:lstStyle/>
          <a:p>
            <a:pPr>
              <a:defRPr/>
            </a:pPr>
            <a:fld id="{CFB3C4B5-5E78-4425-B2C0-4D55C251E699}" type="slidenum">
              <a:rPr lang="en-US" smtClean="0">
                <a:latin typeface="Arial" pitchFamily="34" charset="0"/>
              </a:rPr>
              <a:pPr>
                <a:defRPr/>
              </a:pPr>
              <a:t>45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5"/>
          <p:cNvSpPr>
            <a:spLocks noGrp="1"/>
          </p:cNvSpPr>
          <p:nvPr>
            <p:ph type="title"/>
          </p:nvPr>
        </p:nvSpPr>
        <p:spPr/>
        <p:txBody>
          <a:bodyPr/>
          <a:lstStyle/>
          <a:p>
            <a:r>
              <a:rPr lang="en-US" smtClean="0"/>
              <a:t>Project Rating and Rating of Construction Contractor</a:t>
            </a:r>
            <a:endParaRPr lang="en-JM" smtClean="0"/>
          </a:p>
        </p:txBody>
      </p:sp>
      <p:sp>
        <p:nvSpPr>
          <p:cNvPr id="7" name="Content Placeholder 6"/>
          <p:cNvSpPr>
            <a:spLocks noGrp="1"/>
          </p:cNvSpPr>
          <p:nvPr>
            <p:ph idx="1"/>
          </p:nvPr>
        </p:nvSpPr>
        <p:spPr/>
        <p:txBody>
          <a:bodyPr/>
          <a:lstStyle/>
          <a:p>
            <a:pPr>
              <a:defRPr/>
            </a:pPr>
            <a:r>
              <a:rPr lang="en-US" sz="1600" dirty="0"/>
              <a:t>A project's debt could achieve a rating higher than the construction contractor's issuer rating, as indicated earlier. Similarly, solar PV projects can also achieve ratings higher than that of the panel manufacturer, especially when it uses crystalline silicon panels. This is because panels from multiple suppliers can coexist in a single project. </a:t>
            </a:r>
            <a:endParaRPr lang="en-US" sz="1600" dirty="0" smtClean="0"/>
          </a:p>
          <a:p>
            <a:pPr lvl="1">
              <a:defRPr/>
            </a:pPr>
            <a:r>
              <a:rPr lang="en-US" sz="1050" dirty="0" smtClean="0"/>
              <a:t>For </a:t>
            </a:r>
            <a:r>
              <a:rPr lang="en-US" sz="1050" dirty="0"/>
              <a:t>example, the 14 MW </a:t>
            </a:r>
            <a:r>
              <a:rPr lang="en-US" sz="1050" dirty="0" err="1"/>
              <a:t>Nellis</a:t>
            </a:r>
            <a:r>
              <a:rPr lang="en-US" sz="1050" dirty="0"/>
              <a:t> Air Force Base plant in the U.S. has panels from four suppliers. If a supplier goes out of business during construction after having provided some of the panels under contract, the plant can use panels from other sellers to complete the rest of the project with relatively minor design modifications. This is also true if a supplier can't provide additional panels to meet warranty commitments. </a:t>
            </a:r>
          </a:p>
          <a:p>
            <a:pPr>
              <a:defRPr/>
            </a:pPr>
            <a:r>
              <a:rPr lang="en-US" sz="1600" dirty="0" smtClean="0"/>
              <a:t>There </a:t>
            </a:r>
            <a:r>
              <a:rPr lang="en-US" sz="1600" dirty="0"/>
              <a:t>could, however, be situations where the supplier's rating is important. For instance, if the original design involved thin-film panels with fixed-tilt and a tracking, multi-crystalline silicon system replaces it or vice versa, the changes to design, supporting systems, and land area will be significant, in addition to the time delays involved in making such decisions. We will look for the project to demonstrate that it has enough engineering and financial flexibility to manage through a bankruptcy of the panel supplier in order to rated it higher than the panel supplier. Another exception is the case where the manufacturer's performance guarantees are key to the project's rating. As for any other project, the credit quality of a project's </a:t>
            </a:r>
            <a:r>
              <a:rPr lang="en-US" sz="1600" dirty="0" err="1"/>
              <a:t>offtaker</a:t>
            </a:r>
            <a:r>
              <a:rPr lang="en-US" sz="1600" dirty="0"/>
              <a:t> will be a limiting factor for a project's rating</a:t>
            </a:r>
            <a:r>
              <a:rPr lang="en-US" sz="1600" dirty="0" smtClean="0"/>
              <a:t>.</a:t>
            </a:r>
            <a:endParaRPr lang="en-US" sz="1600" dirty="0"/>
          </a:p>
        </p:txBody>
      </p:sp>
      <p:sp>
        <p:nvSpPr>
          <p:cNvPr id="48132"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48133"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48134" name="Slide Number Placeholder 4"/>
          <p:cNvSpPr>
            <a:spLocks noGrp="1"/>
          </p:cNvSpPr>
          <p:nvPr>
            <p:ph type="sldNum" sz="quarter" idx="12"/>
          </p:nvPr>
        </p:nvSpPr>
        <p:spPr/>
        <p:txBody>
          <a:bodyPr/>
          <a:lstStyle/>
          <a:p>
            <a:pPr>
              <a:defRPr/>
            </a:pPr>
            <a:fld id="{9ECBD70B-1F9A-427B-82ED-9161A6108BDC}" type="slidenum">
              <a:rPr lang="en-US" smtClean="0">
                <a:latin typeface="Arial" pitchFamily="34" charset="0"/>
              </a:rPr>
              <a:pPr>
                <a:defRPr/>
              </a:pPr>
              <a:t>46</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5"/>
          <p:cNvSpPr>
            <a:spLocks noGrp="1"/>
          </p:cNvSpPr>
          <p:nvPr>
            <p:ph type="title"/>
          </p:nvPr>
        </p:nvSpPr>
        <p:spPr/>
        <p:txBody>
          <a:bodyPr/>
          <a:lstStyle/>
          <a:p>
            <a:r>
              <a:rPr lang="en-US" smtClean="0"/>
              <a:t>Contracts, Bankruptcy and Mergers</a:t>
            </a:r>
          </a:p>
        </p:txBody>
      </p:sp>
      <p:sp>
        <p:nvSpPr>
          <p:cNvPr id="49155" name="Content Placeholder 6"/>
          <p:cNvSpPr>
            <a:spLocks noGrp="1"/>
          </p:cNvSpPr>
          <p:nvPr>
            <p:ph idx="1"/>
          </p:nvPr>
        </p:nvSpPr>
        <p:spPr/>
        <p:txBody>
          <a:bodyPr/>
          <a:lstStyle/>
          <a:p>
            <a:r>
              <a:rPr lang="en-US" sz="1200" smtClean="0"/>
              <a:t>Irish group snaps up failed wind turbine maker Proven Energy</a:t>
            </a:r>
          </a:p>
          <a:p>
            <a:r>
              <a:rPr lang="en-US" sz="1200" smtClean="0"/>
              <a:t>Ireland-based building-products supplier Kingspan has bought the business and assets of failed Scottish wind turbine maker Proven Energy, which abruptly crashed into administration last month after defects were found in its largest model. The sale was arranged by KPMG, which acted as administrator, and comes after a “competitive” bidding process in which a number of manufacturers and installation specialists are known to have participated. </a:t>
            </a:r>
          </a:p>
          <a:p>
            <a:r>
              <a:rPr lang="en-US" sz="1200" smtClean="0"/>
              <a:t>In a crucial element of the deal, Kingspan says it </a:t>
            </a:r>
            <a:r>
              <a:rPr lang="en-US" sz="1200" b="1" smtClean="0"/>
              <a:t>will not</a:t>
            </a:r>
            <a:r>
              <a:rPr lang="en-US" sz="1200" smtClean="0"/>
              <a:t> assume responsibility for Proven’s outstanding warranties. </a:t>
            </a:r>
          </a:p>
          <a:p>
            <a:r>
              <a:rPr lang="en-US" sz="1200" smtClean="0"/>
              <a:t>Nearly 60 workers were immediately made redundant last month after Low Carbon Accelerator – Proven’s principal financial backer – revealed it would be forced to write down its investment in the company, following the discovery of design problems in its P-35-2 turbine, rated at 12.1kW. </a:t>
            </a:r>
          </a:p>
          <a:p>
            <a:r>
              <a:rPr lang="en-US" sz="1200" smtClean="0"/>
              <a:t>Kingspan, which has diversified into rooftop solar-thermal, air-source heat pumps and other renewables-related kit in recent years, says it plans to launch 6kW and 3kW turbines based on Proven’s P-11 and P-7 models. </a:t>
            </a:r>
          </a:p>
          <a:p>
            <a:r>
              <a:rPr lang="en-US" sz="1200" smtClean="0"/>
              <a:t>Industry sources say the UK market for small wind turbines – which received a jolt when the country’s feed-in tariff went live in April 2010 – may be hit with a wave of lawsuits and insolvencies over the coming years. </a:t>
            </a:r>
          </a:p>
          <a:p>
            <a:r>
              <a:rPr lang="en-US" sz="1200" b="1" smtClean="0"/>
              <a:t>It is becoming clear that many turbines rated less than 50kW have inherent design problems and may not survive their entire warranty period, they claim. </a:t>
            </a:r>
          </a:p>
          <a:p>
            <a:r>
              <a:rPr lang="en-US" sz="1200" smtClean="0"/>
              <a:t>Unlike Proven’s P-11 (rated at 5.2kW) and its P-7 (2.5kW), which are primarily targeted at off-grid installations and rooftops, the P-35-2 blurred the line between micro- and utility-scale installations, having been used for small wind farms on agricultural land. </a:t>
            </a:r>
          </a:p>
          <a:p>
            <a:r>
              <a:rPr lang="en-US" sz="1200" smtClean="0"/>
              <a:t>As of late 2010, about 500 of the P-35-2 machines had been installed around the world. </a:t>
            </a:r>
          </a:p>
          <a:p>
            <a:r>
              <a:rPr lang="en-US" sz="1200" smtClean="0"/>
              <a:t>Until the design problem emerged, the P-35-2 was one of 10 turbine models to have been approved by the UK’s Microgeneration Certification Scheme (MCS) – making it eligible for the feed-in tariff. </a:t>
            </a:r>
          </a:p>
        </p:txBody>
      </p:sp>
      <p:sp>
        <p:nvSpPr>
          <p:cNvPr id="49156"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49157"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49158" name="Slide Number Placeholder 4"/>
          <p:cNvSpPr>
            <a:spLocks noGrp="1"/>
          </p:cNvSpPr>
          <p:nvPr>
            <p:ph type="sldNum" sz="quarter" idx="12"/>
          </p:nvPr>
        </p:nvSpPr>
        <p:spPr/>
        <p:txBody>
          <a:bodyPr/>
          <a:lstStyle/>
          <a:p>
            <a:pPr>
              <a:defRPr/>
            </a:pPr>
            <a:fld id="{0B328D08-2704-4199-A9CF-BE0509D59F57}" type="slidenum">
              <a:rPr lang="en-US" smtClean="0">
                <a:latin typeface="Arial" pitchFamily="34" charset="0"/>
              </a:rPr>
              <a:pPr>
                <a:defRPr/>
              </a:pPr>
              <a:t>47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Insurance for Counterparty Risk</a:t>
            </a:r>
          </a:p>
        </p:txBody>
      </p:sp>
      <p:sp>
        <p:nvSpPr>
          <p:cNvPr id="50179" name="Content Placeholder 2"/>
          <p:cNvSpPr>
            <a:spLocks noGrp="1"/>
          </p:cNvSpPr>
          <p:nvPr>
            <p:ph idx="1"/>
          </p:nvPr>
        </p:nvSpPr>
        <p:spPr/>
        <p:txBody>
          <a:bodyPr/>
          <a:lstStyle/>
          <a:p>
            <a:r>
              <a:rPr lang="en-US" sz="1200" smtClean="0"/>
              <a:t>Munich Re to insure operators against bust PV manufacturers</a:t>
            </a:r>
          </a:p>
          <a:p>
            <a:r>
              <a:rPr lang="en-US" sz="1200" smtClean="0"/>
              <a:t>In a sign of the PV industry ‘s turbulent times, German reinsurance giant Munich Re has launched a new product that covers the risk of PV manufacturers going bust. </a:t>
            </a:r>
          </a:p>
          <a:p>
            <a:r>
              <a:rPr lang="en-US" sz="1200" smtClean="0"/>
              <a:t>Munich Re has since 2009 offered policies that cover the gap between the electricity that module manufacturers say their panels will produce, and what the devices actually generate. </a:t>
            </a:r>
          </a:p>
          <a:p>
            <a:r>
              <a:rPr lang="en-US" sz="1200" smtClean="0"/>
              <a:t>Munich Re’s new policy “covers the risk borne by operators that solar module output may, in the course of time, fall below the level guaranteed by a manufacturer which can no longer be held liable under its warranties due to insolvency”.   The package is intended for PV projects over 20MW, and is subject to the proviso that Munich Re already covers that particular module maker’s performance guarantees. </a:t>
            </a:r>
          </a:p>
          <a:p>
            <a:r>
              <a:rPr lang="en-US" sz="1200" smtClean="0"/>
              <a:t>The prospect of bankruptcies has always loomed over the PV sector, but until recently most of the risk has tended to centre around little-known manufacturers. These days, however, the notion of major Western manufacturers going bankrupt has not only moved into the realm of possibility – it is now viewed as a near certainty. </a:t>
            </a:r>
          </a:p>
          <a:p>
            <a:r>
              <a:rPr lang="en-US" sz="1200" smtClean="0"/>
              <a:t>In addition to bankruptcies, many more mergers and acquisitions are also seen as likely, with complex implications for warranty coverage. Solon – the first German PV group to list on the stockmarket – last month set an unwanted new precedent by stumbling into bankruptcy, and others are expected to follow suit. </a:t>
            </a:r>
          </a:p>
          <a:p>
            <a:r>
              <a:rPr lang="en-US" sz="1200" smtClean="0"/>
              <a:t>Munich Re says the policy will help smooth out bumps that have been created in the market by the fear of more insolvencies – for example, by making it easier for investors to calculate the return on investment and the project-finance indicators. </a:t>
            </a:r>
          </a:p>
          <a:p>
            <a:r>
              <a:rPr lang="en-US" sz="1200" smtClean="0"/>
              <a:t>It may also bring improvements from a ratings perspective, “enabling money to be raised more easily on the capital markets...thus broadening the range of financing alternatives and concepts available” for utility-scale PV projects. </a:t>
            </a:r>
          </a:p>
        </p:txBody>
      </p:sp>
      <p:sp>
        <p:nvSpPr>
          <p:cNvPr id="50180"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50181"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50182" name="Slide Number Placeholder 5"/>
          <p:cNvSpPr>
            <a:spLocks noGrp="1"/>
          </p:cNvSpPr>
          <p:nvPr>
            <p:ph type="sldNum" sz="quarter" idx="12"/>
          </p:nvPr>
        </p:nvSpPr>
        <p:spPr/>
        <p:txBody>
          <a:bodyPr/>
          <a:lstStyle/>
          <a:p>
            <a:pPr>
              <a:defRPr/>
            </a:pPr>
            <a:fld id="{28A0D5C8-13E0-4D64-9455-7866DE35E185}" type="slidenum">
              <a:rPr lang="en-US" smtClean="0">
                <a:latin typeface="Arial" pitchFamily="34" charset="0"/>
              </a:rPr>
              <a:pPr>
                <a:defRPr/>
              </a:pPr>
              <a:t>48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5"/>
          <p:cNvSpPr>
            <a:spLocks noGrp="1"/>
          </p:cNvSpPr>
          <p:nvPr>
            <p:ph type="title"/>
          </p:nvPr>
        </p:nvSpPr>
        <p:spPr/>
        <p:txBody>
          <a:bodyPr/>
          <a:lstStyle/>
          <a:p>
            <a:r>
              <a:rPr lang="en-US" smtClean="0"/>
              <a:t>Maintenance Reserves (MRA) in Solar Projects</a:t>
            </a:r>
            <a:endParaRPr lang="en-JM" smtClean="0"/>
          </a:p>
        </p:txBody>
      </p:sp>
      <p:sp>
        <p:nvSpPr>
          <p:cNvPr id="51203" name="Content Placeholder 6"/>
          <p:cNvSpPr>
            <a:spLocks noGrp="1"/>
          </p:cNvSpPr>
          <p:nvPr>
            <p:ph idx="1"/>
          </p:nvPr>
        </p:nvSpPr>
        <p:spPr/>
        <p:txBody>
          <a:bodyPr/>
          <a:lstStyle/>
          <a:p>
            <a:r>
              <a:rPr lang="en-US" sz="2000" smtClean="0"/>
              <a:t>Many projects have major maintenance reserves. For PV projects, the inverter has a 10-year lifespan. The project will need to replace it twice during the project's typical 25-year life. We would expect the project to pay for this either in advance or through the priority of payments, since inverters typically account for about 8% to 10% of total project costs. With 0.5 MW inverters being a popular size, a utility-scale project (which could be 100s of MWs) would have numerous inverters, so we expect prudent managers to stagger replacements and to fund the maintenance reserve in advance of actual needs. To earn and maintain higher ratings, projects will need to ensure adequate funding for such maintenance capital spending.</a:t>
            </a:r>
            <a:endParaRPr lang="en-JM" sz="2000" smtClean="0"/>
          </a:p>
        </p:txBody>
      </p:sp>
      <p:sp>
        <p:nvSpPr>
          <p:cNvPr id="51204"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51205"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51206" name="Slide Number Placeholder 4"/>
          <p:cNvSpPr>
            <a:spLocks noGrp="1"/>
          </p:cNvSpPr>
          <p:nvPr>
            <p:ph type="sldNum" sz="quarter" idx="12"/>
          </p:nvPr>
        </p:nvSpPr>
        <p:spPr/>
        <p:txBody>
          <a:bodyPr/>
          <a:lstStyle/>
          <a:p>
            <a:pPr>
              <a:defRPr/>
            </a:pPr>
            <a:fld id="{8A508D3E-8E00-4750-A57D-B53573545E8D}" type="slidenum">
              <a:rPr lang="en-US" smtClean="0">
                <a:latin typeface="Arial" pitchFamily="34" charset="0"/>
              </a:rPr>
              <a:pPr>
                <a:defRPr/>
              </a:pPr>
              <a:t>49</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en-US" smtClean="0"/>
              <a:t>Differences in Risks of Different Renewable Projects</a:t>
            </a:r>
          </a:p>
        </p:txBody>
      </p:sp>
      <p:sp>
        <p:nvSpPr>
          <p:cNvPr id="8195" name="Rectangle 3"/>
          <p:cNvSpPr>
            <a:spLocks noGrp="1" noChangeArrowheads="1"/>
          </p:cNvSpPr>
          <p:nvPr>
            <p:ph type="body" sz="half" idx="4294967295"/>
          </p:nvPr>
        </p:nvSpPr>
        <p:spPr>
          <a:xfrm>
            <a:off x="457200" y="1600200"/>
            <a:ext cx="4038600" cy="4525963"/>
          </a:xfrm>
        </p:spPr>
        <p:txBody>
          <a:bodyPr/>
          <a:lstStyle/>
          <a:p>
            <a:r>
              <a:rPr lang="en-US" smtClean="0"/>
              <a:t>Biomass</a:t>
            </a:r>
          </a:p>
          <a:p>
            <a:endParaRPr lang="en-US" smtClean="0"/>
          </a:p>
          <a:p>
            <a:endParaRPr lang="en-US" smtClean="0"/>
          </a:p>
          <a:p>
            <a:endParaRPr lang="en-US" smtClean="0"/>
          </a:p>
          <a:p>
            <a:endParaRPr lang="en-US" smtClean="0"/>
          </a:p>
          <a:p>
            <a:r>
              <a:rPr lang="en-US" smtClean="0"/>
              <a:t>Geothermal</a:t>
            </a:r>
          </a:p>
        </p:txBody>
      </p:sp>
      <p:sp>
        <p:nvSpPr>
          <p:cNvPr id="8196" name="Rectangle 4"/>
          <p:cNvSpPr>
            <a:spLocks noGrp="1" noChangeArrowheads="1"/>
          </p:cNvSpPr>
          <p:nvPr>
            <p:ph type="body" sz="half" idx="4294967295"/>
          </p:nvPr>
        </p:nvSpPr>
        <p:spPr>
          <a:xfrm>
            <a:off x="4648200" y="1600200"/>
            <a:ext cx="4038600" cy="4525963"/>
          </a:xfrm>
        </p:spPr>
        <p:txBody>
          <a:bodyPr/>
          <a:lstStyle/>
          <a:p>
            <a:r>
              <a:rPr lang="en-US" smtClean="0"/>
              <a:t>Risks associated with cost of supply, construction over-run risk</a:t>
            </a:r>
          </a:p>
          <a:p>
            <a:endParaRPr lang="en-US" smtClean="0"/>
          </a:p>
          <a:p>
            <a:r>
              <a:rPr lang="en-US" smtClean="0"/>
              <a:t>Resource Risk, Development Risk, Technology of Wells, Maintenance Timing</a:t>
            </a:r>
          </a:p>
        </p:txBody>
      </p:sp>
      <p:sp>
        <p:nvSpPr>
          <p:cNvPr id="8197"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198"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199" name="Slide Number Placeholder 3"/>
          <p:cNvSpPr>
            <a:spLocks noGrp="1"/>
          </p:cNvSpPr>
          <p:nvPr>
            <p:ph type="sldNum" sz="quarter" idx="12"/>
          </p:nvPr>
        </p:nvSpPr>
        <p:spPr/>
        <p:txBody>
          <a:bodyPr/>
          <a:lstStyle/>
          <a:p>
            <a:pPr>
              <a:defRPr/>
            </a:pPr>
            <a:fld id="{86CB36B8-D243-48E1-A154-4C0B31DBF939}" type="slidenum">
              <a:rPr lang="en-US" smtClean="0">
                <a:latin typeface="Arial" pitchFamily="34" charset="0"/>
              </a:rPr>
              <a:pPr>
                <a:defRPr/>
              </a:pPr>
              <a:t>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t>Collapsing Turbines</a:t>
            </a:r>
          </a:p>
        </p:txBody>
      </p:sp>
      <p:sp>
        <p:nvSpPr>
          <p:cNvPr id="52227" name="Content Placeholder 2"/>
          <p:cNvSpPr>
            <a:spLocks noGrp="1"/>
          </p:cNvSpPr>
          <p:nvPr>
            <p:ph idx="1"/>
          </p:nvPr>
        </p:nvSpPr>
        <p:spPr/>
        <p:txBody>
          <a:bodyPr/>
          <a:lstStyle/>
          <a:p>
            <a:r>
              <a:rPr lang="en-US" sz="1400" smtClean="0"/>
              <a:t>Sinovel denies that it is experiencing quality issues with its turbines at two project sites in China, following reports that its turbines failed during installation.   A report carried by China's Economic Daily , a branch of Xinhua News Agency, claims Sinovel wind turbines collapsed at the Linghe project in Liaoning province and at the Guazhou wind farm in Jiuquan, Gansu province. </a:t>
            </a:r>
          </a:p>
          <a:p>
            <a:r>
              <a:rPr lang="en-US" sz="1400" smtClean="0"/>
              <a:t>However, a source at Sinovel, speaking on condition of anonymity, states that the problems have not been caused by any malfunction of the company's turbines. </a:t>
            </a:r>
          </a:p>
          <a:p>
            <a:r>
              <a:rPr lang="en-US" sz="1400" smtClean="0"/>
              <a:t>Poor pre-installation work and strong winds at the Jiuquan site are blamed for the collapse of the towers, while a fire at the Liaoning site led to problems during construction work.  It is unclear how many turbines were involved in the incidents but it appears to be up to two at each site. The model is reportedly the company's SL1 1.5MW turbine.  The Sinovel source maintains there are no issues with the quality of the turbines. </a:t>
            </a:r>
          </a:p>
          <a:p>
            <a:r>
              <a:rPr lang="en-US" sz="1400" smtClean="0"/>
              <a:t>Industry observers say cost-cutting and developers' eagerness to commission projects on time have contributed to a drop in quality standards in China. </a:t>
            </a:r>
          </a:p>
          <a:p>
            <a:r>
              <a:rPr lang="en-US" sz="1400" smtClean="0"/>
              <a:t>The National Energy Bureau is launching an investigation, amid fears of safety hazards and poor workmanship. Problems are said to include failures to fully tighten bolts attaching turbines to towers, inappropriate flange positioning on towers, and fires caused by workers' negligence. </a:t>
            </a:r>
          </a:p>
          <a:p>
            <a:r>
              <a:rPr lang="en-US" sz="1400" smtClean="0"/>
              <a:t>Fires can be caused by poor wiring, and towers can be unstable if bolts between sections are not tightened appropriately, according to Soren Karkov, director of clean energy at DNV Wind. </a:t>
            </a:r>
          </a:p>
          <a:p>
            <a:r>
              <a:rPr lang="en-US" sz="1400" smtClean="0"/>
              <a:t>"Chinese turbines are certified according to China's standards, not European standards. There can be general problems but the collapse of wind towers is not common.”</a:t>
            </a:r>
          </a:p>
          <a:p>
            <a:endParaRPr lang="en-US" sz="1400" smtClean="0"/>
          </a:p>
          <a:p>
            <a:endParaRPr lang="en-US" sz="1400" smtClean="0"/>
          </a:p>
        </p:txBody>
      </p:sp>
      <p:sp>
        <p:nvSpPr>
          <p:cNvPr id="52228"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52229"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52230" name="Slide Number Placeholder 5"/>
          <p:cNvSpPr>
            <a:spLocks noGrp="1"/>
          </p:cNvSpPr>
          <p:nvPr>
            <p:ph type="sldNum" sz="quarter" idx="12"/>
          </p:nvPr>
        </p:nvSpPr>
        <p:spPr/>
        <p:txBody>
          <a:bodyPr/>
          <a:lstStyle/>
          <a:p>
            <a:pPr>
              <a:defRPr/>
            </a:pPr>
            <a:fld id="{3514480F-2A60-4E33-9DFD-B47F4F07F6BC}" type="slidenum">
              <a:rPr lang="en-US" smtClean="0">
                <a:latin typeface="Arial" pitchFamily="34" charset="0"/>
              </a:rPr>
              <a:pPr>
                <a:defRPr/>
              </a:pPr>
              <a:t>50</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5"/>
          <p:cNvSpPr>
            <a:spLocks noGrp="1"/>
          </p:cNvSpPr>
          <p:nvPr>
            <p:ph type="ctrTitle"/>
          </p:nvPr>
        </p:nvSpPr>
        <p:spPr/>
        <p:txBody>
          <a:bodyPr/>
          <a:lstStyle/>
          <a:p>
            <a:r>
              <a:rPr lang="en-US"/>
              <a:t>Risk Assessment of Un-mitigated Items</a:t>
            </a:r>
            <a:endParaRPr lang="en-JM"/>
          </a:p>
        </p:txBody>
      </p:sp>
      <p:sp>
        <p:nvSpPr>
          <p:cNvPr id="53251"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53252"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53253" name="Slide Number Placeholder 4"/>
          <p:cNvSpPr>
            <a:spLocks noGrp="1"/>
          </p:cNvSpPr>
          <p:nvPr>
            <p:ph type="sldNum" sz="quarter" idx="12"/>
          </p:nvPr>
        </p:nvSpPr>
        <p:spPr/>
        <p:txBody>
          <a:bodyPr/>
          <a:lstStyle/>
          <a:p>
            <a:pPr>
              <a:defRPr/>
            </a:pPr>
            <a:fld id="{731FB167-7C3F-43D3-8ED3-96CBC87EF963}" type="slidenum">
              <a:rPr lang="en-US" smtClean="0">
                <a:latin typeface="Arial" pitchFamily="34" charset="0"/>
              </a:rPr>
              <a:pPr>
                <a:defRPr/>
              </a:pPr>
              <a:t>51</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p:txBody>
          <a:bodyPr/>
          <a:lstStyle/>
          <a:p>
            <a:pPr eaLnBrk="1" hangingPunct="1"/>
            <a:r>
              <a:rPr lang="en-US" smtClean="0"/>
              <a:t>Wind Speed Risk</a:t>
            </a:r>
          </a:p>
        </p:txBody>
      </p:sp>
      <p:sp>
        <p:nvSpPr>
          <p:cNvPr id="54275" name="Rectangle 3"/>
          <p:cNvSpPr>
            <a:spLocks noGrp="1" noChangeArrowheads="1"/>
          </p:cNvSpPr>
          <p:nvPr>
            <p:ph type="body" idx="4294967295"/>
          </p:nvPr>
        </p:nvSpPr>
        <p:spPr/>
        <p:txBody>
          <a:bodyPr/>
          <a:lstStyle/>
          <a:p>
            <a:pPr eaLnBrk="1" hangingPunct="1">
              <a:lnSpc>
                <a:spcPct val="80000"/>
              </a:lnSpc>
            </a:pPr>
            <a:r>
              <a:rPr lang="en-US" sz="2400" smtClean="0"/>
              <a:t>A potential and significant risk for any energy project is the underlying resource for its generation – in this case wind. Identifying the availability of wind is paramount. This has two aspects. </a:t>
            </a:r>
          </a:p>
          <a:p>
            <a:pPr lvl="1" eaLnBrk="1" hangingPunct="1">
              <a:lnSpc>
                <a:spcPct val="80000"/>
              </a:lnSpc>
            </a:pPr>
            <a:r>
              <a:rPr lang="en-US" sz="2000" smtClean="0"/>
              <a:t>The first is the question of whether a particular site has sufficient wind speeds. This issue is addressed by the lending banks insisting on long-term – usually at least 12 months – wind measurements, which are then used as the basis for a number of wind studies. Banks usually insist on at least two of those coming from reputable wind experts. These wind studies give an estimate of the annual electricity output of a project, based on a probability curve, usually 75% or 90%, that the project will generate x number of full load hours. Depending on the wind turbine used, there is therefore a 75% or 90% respectively, probability that the turbine will generate y kW/h per year when in service.</a:t>
            </a:r>
            <a:br>
              <a:rPr lang="en-US" sz="2000" smtClean="0"/>
            </a:br>
            <a:endParaRPr lang="en-US" sz="2000" smtClean="0"/>
          </a:p>
        </p:txBody>
      </p:sp>
      <p:sp>
        <p:nvSpPr>
          <p:cNvPr id="5427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427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4278" name="Slide Number Placeholder 3"/>
          <p:cNvSpPr>
            <a:spLocks noGrp="1"/>
          </p:cNvSpPr>
          <p:nvPr>
            <p:ph type="sldNum" sz="quarter" idx="12"/>
          </p:nvPr>
        </p:nvSpPr>
        <p:spPr/>
        <p:txBody>
          <a:bodyPr/>
          <a:lstStyle/>
          <a:p>
            <a:pPr>
              <a:defRPr/>
            </a:pPr>
            <a:fld id="{115054F1-D6B1-45BE-872E-5A933923ECA4}" type="slidenum">
              <a:rPr lang="en-US" smtClean="0">
                <a:latin typeface="Arial" pitchFamily="34" charset="0"/>
              </a:rPr>
              <a:pPr>
                <a:defRPr/>
              </a:pPr>
              <a:t>52</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p:txBody>
          <a:bodyPr/>
          <a:lstStyle/>
          <a:p>
            <a:pPr eaLnBrk="1" hangingPunct="1"/>
            <a:r>
              <a:rPr lang="en-US" smtClean="0"/>
              <a:t>Wind Speed Variability</a:t>
            </a:r>
          </a:p>
        </p:txBody>
      </p:sp>
      <p:sp>
        <p:nvSpPr>
          <p:cNvPr id="55299" name="Rectangle 3"/>
          <p:cNvSpPr>
            <a:spLocks noGrp="1" noChangeArrowheads="1"/>
          </p:cNvSpPr>
          <p:nvPr>
            <p:ph type="body" idx="4294967295"/>
          </p:nvPr>
        </p:nvSpPr>
        <p:spPr/>
        <p:txBody>
          <a:bodyPr/>
          <a:lstStyle/>
          <a:p>
            <a:pPr eaLnBrk="1" hangingPunct="1">
              <a:lnSpc>
                <a:spcPct val="80000"/>
              </a:lnSpc>
            </a:pPr>
            <a:r>
              <a:rPr lang="en-US" sz="2400" smtClean="0"/>
              <a:t>Standard and Poor’s: </a:t>
            </a:r>
          </a:p>
          <a:p>
            <a:pPr lvl="1" eaLnBrk="1" hangingPunct="1">
              <a:lnSpc>
                <a:spcPct val="80000"/>
              </a:lnSpc>
            </a:pPr>
            <a:r>
              <a:rPr lang="en-US" sz="2000" smtClean="0"/>
              <a:t>The variability of wind will remain a key obstacle to achieving investment grade ratings even if there are supportive support schemes.</a:t>
            </a:r>
          </a:p>
          <a:p>
            <a:pPr lvl="1" eaLnBrk="1" hangingPunct="1">
              <a:lnSpc>
                <a:spcPct val="80000"/>
              </a:lnSpc>
            </a:pPr>
            <a:r>
              <a:rPr lang="en-US" sz="2000" smtClean="0"/>
              <a:t>Stress scenarios computed from historic analysis of wind variability</a:t>
            </a:r>
          </a:p>
          <a:p>
            <a:pPr lvl="1" eaLnBrk="1" hangingPunct="1">
              <a:lnSpc>
                <a:spcPct val="80000"/>
              </a:lnSpc>
            </a:pPr>
            <a:r>
              <a:rPr lang="en-US" sz="2000" smtClean="0"/>
              <a:t>Over a long-term period such as 10-years, average wind energy production is likely to be achieved, but the fluctuations from year to year make highly leveraged transactions difficult to achieve.  Independent wind studies are necessary with high confidence that debt service could be paid in the face of wind fluctuations</a:t>
            </a:r>
          </a:p>
          <a:p>
            <a:pPr lvl="1" eaLnBrk="1" hangingPunct="1">
              <a:lnSpc>
                <a:spcPct val="80000"/>
              </a:lnSpc>
            </a:pPr>
            <a:r>
              <a:rPr lang="en-US" sz="2000" smtClean="0"/>
              <a:t>Studies – 4% to 6% variation from year to year</a:t>
            </a:r>
          </a:p>
          <a:p>
            <a:pPr eaLnBrk="1" hangingPunct="1">
              <a:lnSpc>
                <a:spcPct val="80000"/>
              </a:lnSpc>
            </a:pPr>
            <a:r>
              <a:rPr lang="en-US" sz="2400" smtClean="0"/>
              <a:t>Difference between P90 or P95 for one year and P90 or P95 for multiple years</a:t>
            </a:r>
          </a:p>
          <a:p>
            <a:pPr eaLnBrk="1" hangingPunct="1">
              <a:lnSpc>
                <a:spcPct val="80000"/>
              </a:lnSpc>
            </a:pPr>
            <a:r>
              <a:rPr lang="en-US" sz="2400" smtClean="0"/>
              <a:t>Risk that the study has not been performed well</a:t>
            </a:r>
          </a:p>
        </p:txBody>
      </p:sp>
      <p:sp>
        <p:nvSpPr>
          <p:cNvPr id="55300"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5301"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5302" name="Slide Number Placeholder 3"/>
          <p:cNvSpPr>
            <a:spLocks noGrp="1"/>
          </p:cNvSpPr>
          <p:nvPr>
            <p:ph type="sldNum" sz="quarter" idx="12"/>
          </p:nvPr>
        </p:nvSpPr>
        <p:spPr/>
        <p:txBody>
          <a:bodyPr/>
          <a:lstStyle/>
          <a:p>
            <a:pPr>
              <a:defRPr/>
            </a:pPr>
            <a:fld id="{53BAF617-5908-4260-98DB-5D089B3ABF83}" type="slidenum">
              <a:rPr lang="en-US" smtClean="0">
                <a:latin typeface="Arial" pitchFamily="34" charset="0"/>
              </a:rPr>
              <a:pPr>
                <a:defRPr/>
              </a:pPr>
              <a:t>53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p:txBody>
          <a:bodyPr/>
          <a:lstStyle/>
          <a:p>
            <a:pPr eaLnBrk="1" hangingPunct="1"/>
            <a:r>
              <a:rPr lang="en-US" smtClean="0"/>
              <a:t>Wind Speed Variability</a:t>
            </a:r>
          </a:p>
        </p:txBody>
      </p:sp>
      <p:sp>
        <p:nvSpPr>
          <p:cNvPr id="56323" name="Rectangle 3"/>
          <p:cNvSpPr>
            <a:spLocks noGrp="1" noChangeArrowheads="1"/>
          </p:cNvSpPr>
          <p:nvPr>
            <p:ph type="body" idx="4294967295"/>
          </p:nvPr>
        </p:nvSpPr>
        <p:spPr/>
        <p:txBody>
          <a:bodyPr/>
          <a:lstStyle/>
          <a:p>
            <a:pPr eaLnBrk="1" hangingPunct="1">
              <a:lnSpc>
                <a:spcPct val="90000"/>
              </a:lnSpc>
            </a:pPr>
            <a:r>
              <a:rPr lang="en-US" sz="2000" smtClean="0"/>
              <a:t>The variability of wind will remain a key obstacle to achieving investment grade ratings even if there are supportive support schemes.</a:t>
            </a:r>
          </a:p>
          <a:p>
            <a:pPr eaLnBrk="1" hangingPunct="1">
              <a:lnSpc>
                <a:spcPct val="90000"/>
              </a:lnSpc>
            </a:pPr>
            <a:r>
              <a:rPr lang="en-US" sz="2000" smtClean="0"/>
              <a:t>Stress scenarios computed from historic analysis of wind variability</a:t>
            </a:r>
          </a:p>
          <a:p>
            <a:pPr eaLnBrk="1" hangingPunct="1">
              <a:lnSpc>
                <a:spcPct val="90000"/>
              </a:lnSpc>
            </a:pPr>
            <a:r>
              <a:rPr lang="en-US" sz="2000" smtClean="0"/>
              <a:t>Over a long-term period such as 10-years, average wind energy production is likely to be achieved, but the fluctuations from year to year make highly leveraged transactions difficult to achieve.  Independent wind studies are necessary with high confidence that debt service could be paid in the face of wind fluctuations</a:t>
            </a:r>
          </a:p>
          <a:p>
            <a:pPr eaLnBrk="1" hangingPunct="1">
              <a:lnSpc>
                <a:spcPct val="90000"/>
              </a:lnSpc>
            </a:pPr>
            <a:r>
              <a:rPr lang="en-US" sz="2000" smtClean="0"/>
              <a:t>Studies – 4% to 6% variation from year to year</a:t>
            </a:r>
          </a:p>
          <a:p>
            <a:pPr eaLnBrk="1" hangingPunct="1">
              <a:lnSpc>
                <a:spcPct val="90000"/>
              </a:lnSpc>
            </a:pPr>
            <a:endParaRPr lang="en-US" sz="2000" smtClean="0"/>
          </a:p>
        </p:txBody>
      </p:sp>
      <p:sp>
        <p:nvSpPr>
          <p:cNvPr id="56324"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6325"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6326" name="Slide Number Placeholder 3"/>
          <p:cNvSpPr>
            <a:spLocks noGrp="1"/>
          </p:cNvSpPr>
          <p:nvPr>
            <p:ph type="sldNum" sz="quarter" idx="12"/>
          </p:nvPr>
        </p:nvSpPr>
        <p:spPr/>
        <p:txBody>
          <a:bodyPr/>
          <a:lstStyle/>
          <a:p>
            <a:pPr>
              <a:defRPr/>
            </a:pPr>
            <a:fld id="{378F9113-FA7F-467E-A69E-538DD8C01370}" type="slidenum">
              <a:rPr lang="en-US" smtClean="0">
                <a:latin typeface="Arial" pitchFamily="34" charset="0"/>
              </a:rPr>
              <a:pPr>
                <a:defRPr/>
              </a:pPr>
              <a:t>54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p:txBody>
          <a:bodyPr lIns="92075" tIns="46038" rIns="92075" bIns="46038" anchor="t"/>
          <a:lstStyle/>
          <a:p>
            <a:r>
              <a:rPr lang="en-US" smtClean="0"/>
              <a:t>Risk Analysis</a:t>
            </a:r>
          </a:p>
        </p:txBody>
      </p:sp>
      <p:sp>
        <p:nvSpPr>
          <p:cNvPr id="57347" name="Rectangle 4"/>
          <p:cNvSpPr>
            <a:spLocks noGrp="1" noChangeArrowheads="1"/>
          </p:cNvSpPr>
          <p:nvPr>
            <p:ph type="body" idx="4294967295"/>
          </p:nvPr>
        </p:nvSpPr>
        <p:spPr>
          <a:xfrm>
            <a:off x="457200" y="1143000"/>
            <a:ext cx="8229600" cy="4983163"/>
          </a:xfrm>
        </p:spPr>
        <p:txBody>
          <a:bodyPr/>
          <a:lstStyle/>
          <a:p>
            <a:pPr>
              <a:lnSpc>
                <a:spcPct val="90000"/>
              </a:lnSpc>
            </a:pPr>
            <a:r>
              <a:rPr lang="en-US" sz="2400" smtClean="0"/>
              <a:t>Once cash flows are established in project finance, a risk analysis should be performed.  This includes:</a:t>
            </a:r>
          </a:p>
          <a:p>
            <a:pPr lvl="1">
              <a:lnSpc>
                <a:spcPct val="90000"/>
              </a:lnSpc>
            </a:pPr>
            <a:r>
              <a:rPr lang="en-US" sz="2000" smtClean="0"/>
              <a:t>Create a risk matrix that shows what the various risks are and whether they are mitigated.</a:t>
            </a:r>
          </a:p>
          <a:p>
            <a:pPr lvl="1">
              <a:lnSpc>
                <a:spcPct val="90000"/>
              </a:lnSpc>
            </a:pPr>
            <a:r>
              <a:rPr lang="en-US" sz="2000" smtClean="0"/>
              <a:t>For the remaining risks that are not mitigated:</a:t>
            </a:r>
          </a:p>
          <a:p>
            <a:pPr lvl="2">
              <a:lnSpc>
                <a:spcPct val="90000"/>
              </a:lnSpc>
            </a:pPr>
            <a:r>
              <a:rPr lang="en-US" sz="1800" smtClean="0"/>
              <a:t>Develop a sensitivity analysis that illustrates on a graph (with a spinner button) how much a variable can change before the debt cannot be re-paid.</a:t>
            </a:r>
          </a:p>
          <a:p>
            <a:pPr lvl="2">
              <a:lnSpc>
                <a:spcPct val="90000"/>
              </a:lnSpc>
            </a:pPr>
            <a:r>
              <a:rPr lang="en-US" sz="1800" smtClean="0"/>
              <a:t>Develop a sensitivity table that shows how a variable is affect by different terms of the transaction (such as gearing and tenor)</a:t>
            </a:r>
          </a:p>
          <a:p>
            <a:pPr lvl="2">
              <a:lnSpc>
                <a:spcPct val="90000"/>
              </a:lnSpc>
            </a:pPr>
            <a:r>
              <a:rPr lang="en-US" sz="1800" smtClean="0"/>
              <a:t>Develop a scenario analysis that shows a downside case and the level of gearing that supports cash flow in a downside case</a:t>
            </a:r>
          </a:p>
          <a:p>
            <a:pPr lvl="2">
              <a:lnSpc>
                <a:spcPct val="90000"/>
              </a:lnSpc>
            </a:pPr>
            <a:r>
              <a:rPr lang="en-US" sz="1800" smtClean="0"/>
              <a:t>Add a tornado diagram or Monte Carlo simulation to extend the risk analysis</a:t>
            </a:r>
          </a:p>
          <a:p>
            <a:pPr lvl="2">
              <a:lnSpc>
                <a:spcPct val="90000"/>
              </a:lnSpc>
            </a:pPr>
            <a:endParaRPr lang="en-US" sz="1800" smtClean="0"/>
          </a:p>
        </p:txBody>
      </p:sp>
      <p:sp>
        <p:nvSpPr>
          <p:cNvPr id="57348"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7349"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7350" name="Slide Number Placeholder 3"/>
          <p:cNvSpPr>
            <a:spLocks noGrp="1"/>
          </p:cNvSpPr>
          <p:nvPr>
            <p:ph type="sldNum" sz="quarter" idx="12"/>
          </p:nvPr>
        </p:nvSpPr>
        <p:spPr/>
        <p:txBody>
          <a:bodyPr/>
          <a:lstStyle/>
          <a:p>
            <a:pPr>
              <a:defRPr/>
            </a:pPr>
            <a:fld id="{8842384E-6A6C-4842-9FB8-68208B7E3F32}" type="slidenum">
              <a:rPr lang="en-US" smtClean="0">
                <a:latin typeface="Arial" pitchFamily="34" charset="0"/>
              </a:rPr>
              <a:pPr>
                <a:defRPr/>
              </a:pPr>
              <a:t>55</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3"/>
          <p:cNvSpPr>
            <a:spLocks noChangeArrowheads="1"/>
          </p:cNvSpPr>
          <p:nvPr/>
        </p:nvSpPr>
        <p:spPr bwMode="auto">
          <a:xfrm>
            <a:off x="2540000" y="6205538"/>
            <a:ext cx="3140075" cy="246062"/>
          </a:xfrm>
          <a:prstGeom prst="rect">
            <a:avLst/>
          </a:prstGeom>
          <a:noFill/>
          <a:ln w="9525">
            <a:noFill/>
            <a:miter lim="800000"/>
            <a:headEnd/>
            <a:tailEnd/>
          </a:ln>
        </p:spPr>
        <p:txBody>
          <a:bodyPr wrap="none" lIns="0" tIns="0" rIns="0" bIns="0">
            <a:spAutoFit/>
          </a:bodyPr>
          <a:lstStyle/>
          <a:p>
            <a:pPr algn="ctr"/>
            <a:r>
              <a:rPr lang="en-GB" sz="1600">
                <a:solidFill>
                  <a:srgbClr val="004080"/>
                </a:solidFill>
                <a:latin typeface="Frutiger 45 Light"/>
              </a:rPr>
              <a:t>Net energy production (GWh/year)</a:t>
            </a:r>
            <a:endParaRPr lang="en-GB"/>
          </a:p>
        </p:txBody>
      </p:sp>
      <p:grpSp>
        <p:nvGrpSpPr>
          <p:cNvPr id="58371" name="Group 4"/>
          <p:cNvGrpSpPr>
            <a:grpSpLocks/>
          </p:cNvGrpSpPr>
          <p:nvPr/>
        </p:nvGrpSpPr>
        <p:grpSpPr bwMode="auto">
          <a:xfrm>
            <a:off x="657225" y="3100388"/>
            <a:ext cx="6661150" cy="3140075"/>
            <a:chOff x="753" y="1591"/>
            <a:chExt cx="4196" cy="2026"/>
          </a:xfrm>
        </p:grpSpPr>
        <p:sp>
          <p:nvSpPr>
            <p:cNvPr id="58393" name="Rectangle 5"/>
            <p:cNvSpPr>
              <a:spLocks noChangeArrowheads="1"/>
            </p:cNvSpPr>
            <p:nvPr/>
          </p:nvSpPr>
          <p:spPr bwMode="auto">
            <a:xfrm>
              <a:off x="753" y="1591"/>
              <a:ext cx="4196" cy="2026"/>
            </a:xfrm>
            <a:prstGeom prst="rect">
              <a:avLst/>
            </a:prstGeom>
            <a:solidFill>
              <a:srgbClr val="FFFFFF"/>
            </a:solidFill>
            <a:ln w="9525">
              <a:noFill/>
              <a:miter lim="800000"/>
              <a:headEnd/>
              <a:tailEnd/>
            </a:ln>
          </p:spPr>
          <p:txBody>
            <a:bodyPr/>
            <a:lstStyle/>
            <a:p>
              <a:endParaRPr lang="en-GB"/>
            </a:p>
          </p:txBody>
        </p:sp>
        <p:sp>
          <p:nvSpPr>
            <p:cNvPr id="58394" name="Rectangle 6"/>
            <p:cNvSpPr>
              <a:spLocks noChangeArrowheads="1"/>
            </p:cNvSpPr>
            <p:nvPr/>
          </p:nvSpPr>
          <p:spPr bwMode="auto">
            <a:xfrm>
              <a:off x="1083" y="1728"/>
              <a:ext cx="3709" cy="1595"/>
            </a:xfrm>
            <a:prstGeom prst="rect">
              <a:avLst/>
            </a:prstGeom>
            <a:noFill/>
            <a:ln w="9525">
              <a:noFill/>
              <a:miter lim="800000"/>
              <a:headEnd/>
              <a:tailEnd/>
            </a:ln>
          </p:spPr>
          <p:txBody>
            <a:bodyPr/>
            <a:lstStyle/>
            <a:p>
              <a:endParaRPr lang="en-GB"/>
            </a:p>
          </p:txBody>
        </p:sp>
        <p:sp>
          <p:nvSpPr>
            <p:cNvPr id="58395" name="Rectangle 7"/>
            <p:cNvSpPr>
              <a:spLocks noChangeArrowheads="1"/>
            </p:cNvSpPr>
            <p:nvPr/>
          </p:nvSpPr>
          <p:spPr bwMode="auto">
            <a:xfrm>
              <a:off x="1083" y="1728"/>
              <a:ext cx="3709" cy="1595"/>
            </a:xfrm>
            <a:prstGeom prst="rect">
              <a:avLst/>
            </a:prstGeom>
            <a:noFill/>
            <a:ln w="7938">
              <a:solidFill>
                <a:srgbClr val="808080"/>
              </a:solidFill>
              <a:miter lim="800000"/>
              <a:headEnd/>
              <a:tailEnd/>
            </a:ln>
          </p:spPr>
          <p:txBody>
            <a:bodyPr/>
            <a:lstStyle/>
            <a:p>
              <a:endParaRPr lang="en-GB"/>
            </a:p>
          </p:txBody>
        </p:sp>
        <p:sp>
          <p:nvSpPr>
            <p:cNvPr id="58396" name="Line 8"/>
            <p:cNvSpPr>
              <a:spLocks noChangeShapeType="1"/>
            </p:cNvSpPr>
            <p:nvPr/>
          </p:nvSpPr>
          <p:spPr bwMode="auto">
            <a:xfrm>
              <a:off x="1083" y="1728"/>
              <a:ext cx="0" cy="1595"/>
            </a:xfrm>
            <a:prstGeom prst="line">
              <a:avLst/>
            </a:prstGeom>
            <a:noFill/>
            <a:ln w="0">
              <a:solidFill>
                <a:srgbClr val="000000"/>
              </a:solidFill>
              <a:round/>
              <a:headEnd/>
              <a:tailEnd/>
            </a:ln>
          </p:spPr>
          <p:txBody>
            <a:bodyPr/>
            <a:lstStyle/>
            <a:p>
              <a:endParaRPr lang="en-US"/>
            </a:p>
          </p:txBody>
        </p:sp>
        <p:sp>
          <p:nvSpPr>
            <p:cNvPr id="58397" name="Line 9"/>
            <p:cNvSpPr>
              <a:spLocks noChangeShapeType="1"/>
            </p:cNvSpPr>
            <p:nvPr/>
          </p:nvSpPr>
          <p:spPr bwMode="auto">
            <a:xfrm>
              <a:off x="1052" y="3323"/>
              <a:ext cx="31" cy="0"/>
            </a:xfrm>
            <a:prstGeom prst="line">
              <a:avLst/>
            </a:prstGeom>
            <a:noFill/>
            <a:ln w="0">
              <a:solidFill>
                <a:srgbClr val="000000"/>
              </a:solidFill>
              <a:round/>
              <a:headEnd/>
              <a:tailEnd/>
            </a:ln>
          </p:spPr>
          <p:txBody>
            <a:bodyPr/>
            <a:lstStyle/>
            <a:p>
              <a:endParaRPr lang="en-US"/>
            </a:p>
          </p:txBody>
        </p:sp>
        <p:sp>
          <p:nvSpPr>
            <p:cNvPr id="58398" name="Line 10"/>
            <p:cNvSpPr>
              <a:spLocks noChangeShapeType="1"/>
            </p:cNvSpPr>
            <p:nvPr/>
          </p:nvSpPr>
          <p:spPr bwMode="auto">
            <a:xfrm>
              <a:off x="1052" y="3056"/>
              <a:ext cx="31" cy="0"/>
            </a:xfrm>
            <a:prstGeom prst="line">
              <a:avLst/>
            </a:prstGeom>
            <a:noFill/>
            <a:ln w="0">
              <a:solidFill>
                <a:srgbClr val="000000"/>
              </a:solidFill>
              <a:round/>
              <a:headEnd/>
              <a:tailEnd/>
            </a:ln>
          </p:spPr>
          <p:txBody>
            <a:bodyPr/>
            <a:lstStyle/>
            <a:p>
              <a:endParaRPr lang="en-US"/>
            </a:p>
          </p:txBody>
        </p:sp>
        <p:sp>
          <p:nvSpPr>
            <p:cNvPr id="58399" name="Line 11"/>
            <p:cNvSpPr>
              <a:spLocks noChangeShapeType="1"/>
            </p:cNvSpPr>
            <p:nvPr/>
          </p:nvSpPr>
          <p:spPr bwMode="auto">
            <a:xfrm>
              <a:off x="1052" y="2789"/>
              <a:ext cx="31" cy="0"/>
            </a:xfrm>
            <a:prstGeom prst="line">
              <a:avLst/>
            </a:prstGeom>
            <a:noFill/>
            <a:ln w="0">
              <a:solidFill>
                <a:srgbClr val="000000"/>
              </a:solidFill>
              <a:round/>
              <a:headEnd/>
              <a:tailEnd/>
            </a:ln>
          </p:spPr>
          <p:txBody>
            <a:bodyPr/>
            <a:lstStyle/>
            <a:p>
              <a:endParaRPr lang="en-US"/>
            </a:p>
          </p:txBody>
        </p:sp>
        <p:sp>
          <p:nvSpPr>
            <p:cNvPr id="58400" name="Line 12"/>
            <p:cNvSpPr>
              <a:spLocks noChangeShapeType="1"/>
            </p:cNvSpPr>
            <p:nvPr/>
          </p:nvSpPr>
          <p:spPr bwMode="auto">
            <a:xfrm>
              <a:off x="1052" y="2528"/>
              <a:ext cx="31" cy="0"/>
            </a:xfrm>
            <a:prstGeom prst="line">
              <a:avLst/>
            </a:prstGeom>
            <a:noFill/>
            <a:ln w="0">
              <a:solidFill>
                <a:srgbClr val="000000"/>
              </a:solidFill>
              <a:round/>
              <a:headEnd/>
              <a:tailEnd/>
            </a:ln>
          </p:spPr>
          <p:txBody>
            <a:bodyPr/>
            <a:lstStyle/>
            <a:p>
              <a:endParaRPr lang="en-US"/>
            </a:p>
          </p:txBody>
        </p:sp>
        <p:sp>
          <p:nvSpPr>
            <p:cNvPr id="58401" name="Line 13"/>
            <p:cNvSpPr>
              <a:spLocks noChangeShapeType="1"/>
            </p:cNvSpPr>
            <p:nvPr/>
          </p:nvSpPr>
          <p:spPr bwMode="auto">
            <a:xfrm>
              <a:off x="1052" y="2261"/>
              <a:ext cx="31" cy="0"/>
            </a:xfrm>
            <a:prstGeom prst="line">
              <a:avLst/>
            </a:prstGeom>
            <a:noFill/>
            <a:ln w="0">
              <a:solidFill>
                <a:srgbClr val="000000"/>
              </a:solidFill>
              <a:round/>
              <a:headEnd/>
              <a:tailEnd/>
            </a:ln>
          </p:spPr>
          <p:txBody>
            <a:bodyPr/>
            <a:lstStyle/>
            <a:p>
              <a:endParaRPr lang="en-US"/>
            </a:p>
          </p:txBody>
        </p:sp>
        <p:sp>
          <p:nvSpPr>
            <p:cNvPr id="58402" name="Line 14"/>
            <p:cNvSpPr>
              <a:spLocks noChangeShapeType="1"/>
            </p:cNvSpPr>
            <p:nvPr/>
          </p:nvSpPr>
          <p:spPr bwMode="auto">
            <a:xfrm>
              <a:off x="1052" y="1994"/>
              <a:ext cx="31" cy="0"/>
            </a:xfrm>
            <a:prstGeom prst="line">
              <a:avLst/>
            </a:prstGeom>
            <a:noFill/>
            <a:ln w="0">
              <a:solidFill>
                <a:srgbClr val="000000"/>
              </a:solidFill>
              <a:round/>
              <a:headEnd/>
              <a:tailEnd/>
            </a:ln>
          </p:spPr>
          <p:txBody>
            <a:bodyPr/>
            <a:lstStyle/>
            <a:p>
              <a:endParaRPr lang="en-US"/>
            </a:p>
          </p:txBody>
        </p:sp>
        <p:sp>
          <p:nvSpPr>
            <p:cNvPr id="58403" name="Line 15"/>
            <p:cNvSpPr>
              <a:spLocks noChangeShapeType="1"/>
            </p:cNvSpPr>
            <p:nvPr/>
          </p:nvSpPr>
          <p:spPr bwMode="auto">
            <a:xfrm>
              <a:off x="1052" y="1728"/>
              <a:ext cx="31" cy="0"/>
            </a:xfrm>
            <a:prstGeom prst="line">
              <a:avLst/>
            </a:prstGeom>
            <a:noFill/>
            <a:ln w="0">
              <a:solidFill>
                <a:srgbClr val="000000"/>
              </a:solidFill>
              <a:round/>
              <a:headEnd/>
              <a:tailEnd/>
            </a:ln>
          </p:spPr>
          <p:txBody>
            <a:bodyPr/>
            <a:lstStyle/>
            <a:p>
              <a:endParaRPr lang="en-US"/>
            </a:p>
          </p:txBody>
        </p:sp>
        <p:sp>
          <p:nvSpPr>
            <p:cNvPr id="58404" name="Line 16"/>
            <p:cNvSpPr>
              <a:spLocks noChangeShapeType="1"/>
            </p:cNvSpPr>
            <p:nvPr/>
          </p:nvSpPr>
          <p:spPr bwMode="auto">
            <a:xfrm>
              <a:off x="1083" y="3323"/>
              <a:ext cx="3709" cy="0"/>
            </a:xfrm>
            <a:prstGeom prst="line">
              <a:avLst/>
            </a:prstGeom>
            <a:noFill/>
            <a:ln w="0">
              <a:solidFill>
                <a:srgbClr val="000000"/>
              </a:solidFill>
              <a:round/>
              <a:headEnd/>
              <a:tailEnd/>
            </a:ln>
          </p:spPr>
          <p:txBody>
            <a:bodyPr/>
            <a:lstStyle/>
            <a:p>
              <a:endParaRPr lang="en-US"/>
            </a:p>
          </p:txBody>
        </p:sp>
        <p:sp>
          <p:nvSpPr>
            <p:cNvPr id="58405" name="Line 17"/>
            <p:cNvSpPr>
              <a:spLocks noChangeShapeType="1"/>
            </p:cNvSpPr>
            <p:nvPr/>
          </p:nvSpPr>
          <p:spPr bwMode="auto">
            <a:xfrm flipV="1">
              <a:off x="1083" y="3323"/>
              <a:ext cx="0" cy="33"/>
            </a:xfrm>
            <a:prstGeom prst="line">
              <a:avLst/>
            </a:prstGeom>
            <a:noFill/>
            <a:ln w="0">
              <a:solidFill>
                <a:srgbClr val="000000"/>
              </a:solidFill>
              <a:round/>
              <a:headEnd/>
              <a:tailEnd/>
            </a:ln>
          </p:spPr>
          <p:txBody>
            <a:bodyPr/>
            <a:lstStyle/>
            <a:p>
              <a:endParaRPr lang="en-US"/>
            </a:p>
          </p:txBody>
        </p:sp>
        <p:sp>
          <p:nvSpPr>
            <p:cNvPr id="58406" name="Line 18"/>
            <p:cNvSpPr>
              <a:spLocks noChangeShapeType="1"/>
            </p:cNvSpPr>
            <p:nvPr/>
          </p:nvSpPr>
          <p:spPr bwMode="auto">
            <a:xfrm flipV="1">
              <a:off x="1392" y="3323"/>
              <a:ext cx="0" cy="33"/>
            </a:xfrm>
            <a:prstGeom prst="line">
              <a:avLst/>
            </a:prstGeom>
            <a:noFill/>
            <a:ln w="0">
              <a:solidFill>
                <a:srgbClr val="000000"/>
              </a:solidFill>
              <a:round/>
              <a:headEnd/>
              <a:tailEnd/>
            </a:ln>
          </p:spPr>
          <p:txBody>
            <a:bodyPr/>
            <a:lstStyle/>
            <a:p>
              <a:endParaRPr lang="en-US"/>
            </a:p>
          </p:txBody>
        </p:sp>
        <p:sp>
          <p:nvSpPr>
            <p:cNvPr id="58407" name="Line 19"/>
            <p:cNvSpPr>
              <a:spLocks noChangeShapeType="1"/>
            </p:cNvSpPr>
            <p:nvPr/>
          </p:nvSpPr>
          <p:spPr bwMode="auto">
            <a:xfrm flipV="1">
              <a:off x="1701" y="3323"/>
              <a:ext cx="0" cy="33"/>
            </a:xfrm>
            <a:prstGeom prst="line">
              <a:avLst/>
            </a:prstGeom>
            <a:noFill/>
            <a:ln w="0">
              <a:solidFill>
                <a:srgbClr val="000000"/>
              </a:solidFill>
              <a:round/>
              <a:headEnd/>
              <a:tailEnd/>
            </a:ln>
          </p:spPr>
          <p:txBody>
            <a:bodyPr/>
            <a:lstStyle/>
            <a:p>
              <a:endParaRPr lang="en-US"/>
            </a:p>
          </p:txBody>
        </p:sp>
        <p:sp>
          <p:nvSpPr>
            <p:cNvPr id="58408" name="Line 20"/>
            <p:cNvSpPr>
              <a:spLocks noChangeShapeType="1"/>
            </p:cNvSpPr>
            <p:nvPr/>
          </p:nvSpPr>
          <p:spPr bwMode="auto">
            <a:xfrm flipV="1">
              <a:off x="2010" y="3323"/>
              <a:ext cx="0" cy="33"/>
            </a:xfrm>
            <a:prstGeom prst="line">
              <a:avLst/>
            </a:prstGeom>
            <a:noFill/>
            <a:ln w="0">
              <a:solidFill>
                <a:srgbClr val="000000"/>
              </a:solidFill>
              <a:round/>
              <a:headEnd/>
              <a:tailEnd/>
            </a:ln>
          </p:spPr>
          <p:txBody>
            <a:bodyPr/>
            <a:lstStyle/>
            <a:p>
              <a:endParaRPr lang="en-US"/>
            </a:p>
          </p:txBody>
        </p:sp>
        <p:sp>
          <p:nvSpPr>
            <p:cNvPr id="58409" name="Line 21"/>
            <p:cNvSpPr>
              <a:spLocks noChangeShapeType="1"/>
            </p:cNvSpPr>
            <p:nvPr/>
          </p:nvSpPr>
          <p:spPr bwMode="auto">
            <a:xfrm flipV="1">
              <a:off x="2319" y="3323"/>
              <a:ext cx="0" cy="33"/>
            </a:xfrm>
            <a:prstGeom prst="line">
              <a:avLst/>
            </a:prstGeom>
            <a:noFill/>
            <a:ln w="0">
              <a:solidFill>
                <a:srgbClr val="000000"/>
              </a:solidFill>
              <a:round/>
              <a:headEnd/>
              <a:tailEnd/>
            </a:ln>
          </p:spPr>
          <p:txBody>
            <a:bodyPr/>
            <a:lstStyle/>
            <a:p>
              <a:endParaRPr lang="en-US"/>
            </a:p>
          </p:txBody>
        </p:sp>
        <p:sp>
          <p:nvSpPr>
            <p:cNvPr id="58410" name="Line 22"/>
            <p:cNvSpPr>
              <a:spLocks noChangeShapeType="1"/>
            </p:cNvSpPr>
            <p:nvPr/>
          </p:nvSpPr>
          <p:spPr bwMode="auto">
            <a:xfrm flipV="1">
              <a:off x="2628" y="3323"/>
              <a:ext cx="0" cy="33"/>
            </a:xfrm>
            <a:prstGeom prst="line">
              <a:avLst/>
            </a:prstGeom>
            <a:noFill/>
            <a:ln w="0">
              <a:solidFill>
                <a:srgbClr val="000000"/>
              </a:solidFill>
              <a:round/>
              <a:headEnd/>
              <a:tailEnd/>
            </a:ln>
          </p:spPr>
          <p:txBody>
            <a:bodyPr/>
            <a:lstStyle/>
            <a:p>
              <a:endParaRPr lang="en-US"/>
            </a:p>
          </p:txBody>
        </p:sp>
        <p:sp>
          <p:nvSpPr>
            <p:cNvPr id="58411" name="Line 23"/>
            <p:cNvSpPr>
              <a:spLocks noChangeShapeType="1"/>
            </p:cNvSpPr>
            <p:nvPr/>
          </p:nvSpPr>
          <p:spPr bwMode="auto">
            <a:xfrm flipV="1">
              <a:off x="2938" y="3323"/>
              <a:ext cx="0" cy="33"/>
            </a:xfrm>
            <a:prstGeom prst="line">
              <a:avLst/>
            </a:prstGeom>
            <a:noFill/>
            <a:ln w="0">
              <a:solidFill>
                <a:srgbClr val="000000"/>
              </a:solidFill>
              <a:round/>
              <a:headEnd/>
              <a:tailEnd/>
            </a:ln>
          </p:spPr>
          <p:txBody>
            <a:bodyPr/>
            <a:lstStyle/>
            <a:p>
              <a:endParaRPr lang="en-US"/>
            </a:p>
          </p:txBody>
        </p:sp>
        <p:sp>
          <p:nvSpPr>
            <p:cNvPr id="58412" name="Line 24"/>
            <p:cNvSpPr>
              <a:spLocks noChangeShapeType="1"/>
            </p:cNvSpPr>
            <p:nvPr/>
          </p:nvSpPr>
          <p:spPr bwMode="auto">
            <a:xfrm flipV="1">
              <a:off x="3247" y="3323"/>
              <a:ext cx="0" cy="33"/>
            </a:xfrm>
            <a:prstGeom prst="line">
              <a:avLst/>
            </a:prstGeom>
            <a:noFill/>
            <a:ln w="0">
              <a:solidFill>
                <a:srgbClr val="000000"/>
              </a:solidFill>
              <a:round/>
              <a:headEnd/>
              <a:tailEnd/>
            </a:ln>
          </p:spPr>
          <p:txBody>
            <a:bodyPr/>
            <a:lstStyle/>
            <a:p>
              <a:endParaRPr lang="en-US"/>
            </a:p>
          </p:txBody>
        </p:sp>
        <p:sp>
          <p:nvSpPr>
            <p:cNvPr id="58413" name="Line 25"/>
            <p:cNvSpPr>
              <a:spLocks noChangeShapeType="1"/>
            </p:cNvSpPr>
            <p:nvPr/>
          </p:nvSpPr>
          <p:spPr bwMode="auto">
            <a:xfrm flipV="1">
              <a:off x="3556" y="3323"/>
              <a:ext cx="0" cy="33"/>
            </a:xfrm>
            <a:prstGeom prst="line">
              <a:avLst/>
            </a:prstGeom>
            <a:noFill/>
            <a:ln w="0">
              <a:solidFill>
                <a:srgbClr val="000000"/>
              </a:solidFill>
              <a:round/>
              <a:headEnd/>
              <a:tailEnd/>
            </a:ln>
          </p:spPr>
          <p:txBody>
            <a:bodyPr/>
            <a:lstStyle/>
            <a:p>
              <a:endParaRPr lang="en-US"/>
            </a:p>
          </p:txBody>
        </p:sp>
        <p:sp>
          <p:nvSpPr>
            <p:cNvPr id="58414" name="Line 26"/>
            <p:cNvSpPr>
              <a:spLocks noChangeShapeType="1"/>
            </p:cNvSpPr>
            <p:nvPr/>
          </p:nvSpPr>
          <p:spPr bwMode="auto">
            <a:xfrm flipV="1">
              <a:off x="3865" y="3323"/>
              <a:ext cx="0" cy="33"/>
            </a:xfrm>
            <a:prstGeom prst="line">
              <a:avLst/>
            </a:prstGeom>
            <a:noFill/>
            <a:ln w="0">
              <a:solidFill>
                <a:srgbClr val="000000"/>
              </a:solidFill>
              <a:round/>
              <a:headEnd/>
              <a:tailEnd/>
            </a:ln>
          </p:spPr>
          <p:txBody>
            <a:bodyPr/>
            <a:lstStyle/>
            <a:p>
              <a:endParaRPr lang="en-US"/>
            </a:p>
          </p:txBody>
        </p:sp>
        <p:sp>
          <p:nvSpPr>
            <p:cNvPr id="58415" name="Line 27"/>
            <p:cNvSpPr>
              <a:spLocks noChangeShapeType="1"/>
            </p:cNvSpPr>
            <p:nvPr/>
          </p:nvSpPr>
          <p:spPr bwMode="auto">
            <a:xfrm flipV="1">
              <a:off x="4174" y="3323"/>
              <a:ext cx="0" cy="33"/>
            </a:xfrm>
            <a:prstGeom prst="line">
              <a:avLst/>
            </a:prstGeom>
            <a:noFill/>
            <a:ln w="0">
              <a:solidFill>
                <a:srgbClr val="000000"/>
              </a:solidFill>
              <a:round/>
              <a:headEnd/>
              <a:tailEnd/>
            </a:ln>
          </p:spPr>
          <p:txBody>
            <a:bodyPr/>
            <a:lstStyle/>
            <a:p>
              <a:endParaRPr lang="en-US"/>
            </a:p>
          </p:txBody>
        </p:sp>
        <p:sp>
          <p:nvSpPr>
            <p:cNvPr id="58416" name="Line 28"/>
            <p:cNvSpPr>
              <a:spLocks noChangeShapeType="1"/>
            </p:cNvSpPr>
            <p:nvPr/>
          </p:nvSpPr>
          <p:spPr bwMode="auto">
            <a:xfrm flipV="1">
              <a:off x="4483" y="3323"/>
              <a:ext cx="0" cy="33"/>
            </a:xfrm>
            <a:prstGeom prst="line">
              <a:avLst/>
            </a:prstGeom>
            <a:noFill/>
            <a:ln w="0">
              <a:solidFill>
                <a:srgbClr val="000000"/>
              </a:solidFill>
              <a:round/>
              <a:headEnd/>
              <a:tailEnd/>
            </a:ln>
          </p:spPr>
          <p:txBody>
            <a:bodyPr/>
            <a:lstStyle/>
            <a:p>
              <a:endParaRPr lang="en-US"/>
            </a:p>
          </p:txBody>
        </p:sp>
        <p:sp>
          <p:nvSpPr>
            <p:cNvPr id="58417" name="Line 29"/>
            <p:cNvSpPr>
              <a:spLocks noChangeShapeType="1"/>
            </p:cNvSpPr>
            <p:nvPr/>
          </p:nvSpPr>
          <p:spPr bwMode="auto">
            <a:xfrm flipV="1">
              <a:off x="4792" y="3323"/>
              <a:ext cx="0" cy="33"/>
            </a:xfrm>
            <a:prstGeom prst="line">
              <a:avLst/>
            </a:prstGeom>
            <a:noFill/>
            <a:ln w="0">
              <a:solidFill>
                <a:srgbClr val="000000"/>
              </a:solidFill>
              <a:round/>
              <a:headEnd/>
              <a:tailEnd/>
            </a:ln>
          </p:spPr>
          <p:txBody>
            <a:bodyPr/>
            <a:lstStyle/>
            <a:p>
              <a:endParaRPr lang="en-US"/>
            </a:p>
          </p:txBody>
        </p:sp>
        <p:sp>
          <p:nvSpPr>
            <p:cNvPr id="58418" name="Freeform 30"/>
            <p:cNvSpPr>
              <a:spLocks/>
            </p:cNvSpPr>
            <p:nvPr/>
          </p:nvSpPr>
          <p:spPr bwMode="auto">
            <a:xfrm>
              <a:off x="1083" y="3296"/>
              <a:ext cx="618" cy="27"/>
            </a:xfrm>
            <a:custGeom>
              <a:avLst/>
              <a:gdLst>
                <a:gd name="T0" fmla="*/ 0 w 618"/>
                <a:gd name="T1" fmla="*/ 27 h 27"/>
                <a:gd name="T2" fmla="*/ 162 w 618"/>
                <a:gd name="T3" fmla="*/ 21 h 27"/>
                <a:gd name="T4" fmla="*/ 325 w 618"/>
                <a:gd name="T5" fmla="*/ 21 h 27"/>
                <a:gd name="T6" fmla="*/ 403 w 618"/>
                <a:gd name="T7" fmla="*/ 21 h 27"/>
                <a:gd name="T8" fmla="*/ 482 w 618"/>
                <a:gd name="T9" fmla="*/ 16 h 27"/>
                <a:gd name="T10" fmla="*/ 550 w 618"/>
                <a:gd name="T11" fmla="*/ 11 h 27"/>
                <a:gd name="T12" fmla="*/ 618 w 618"/>
                <a:gd name="T13" fmla="*/ 0 h 27"/>
                <a:gd name="T14" fmla="*/ 0 60000 65536"/>
                <a:gd name="T15" fmla="*/ 0 60000 65536"/>
                <a:gd name="T16" fmla="*/ 0 60000 65536"/>
                <a:gd name="T17" fmla="*/ 0 60000 65536"/>
                <a:gd name="T18" fmla="*/ 0 60000 65536"/>
                <a:gd name="T19" fmla="*/ 0 60000 65536"/>
                <a:gd name="T20" fmla="*/ 0 60000 65536"/>
                <a:gd name="T21" fmla="*/ 0 w 618"/>
                <a:gd name="T22" fmla="*/ 0 h 27"/>
                <a:gd name="T23" fmla="*/ 618 w 618"/>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8" h="27">
                  <a:moveTo>
                    <a:pt x="0" y="27"/>
                  </a:moveTo>
                  <a:lnTo>
                    <a:pt x="162" y="21"/>
                  </a:lnTo>
                  <a:lnTo>
                    <a:pt x="325" y="21"/>
                  </a:lnTo>
                  <a:lnTo>
                    <a:pt x="403" y="21"/>
                  </a:lnTo>
                  <a:lnTo>
                    <a:pt x="482" y="16"/>
                  </a:lnTo>
                  <a:lnTo>
                    <a:pt x="550" y="11"/>
                  </a:lnTo>
                  <a:lnTo>
                    <a:pt x="618" y="0"/>
                  </a:lnTo>
                </a:path>
              </a:pathLst>
            </a:custGeom>
            <a:noFill/>
            <a:ln w="15875">
              <a:solidFill>
                <a:srgbClr val="000080"/>
              </a:solidFill>
              <a:prstDash val="solid"/>
              <a:round/>
              <a:headEnd/>
              <a:tailEnd/>
            </a:ln>
          </p:spPr>
          <p:txBody>
            <a:bodyPr/>
            <a:lstStyle/>
            <a:p>
              <a:endParaRPr lang="en-US"/>
            </a:p>
          </p:txBody>
        </p:sp>
        <p:sp>
          <p:nvSpPr>
            <p:cNvPr id="58419" name="Freeform 31"/>
            <p:cNvSpPr>
              <a:spLocks/>
            </p:cNvSpPr>
            <p:nvPr/>
          </p:nvSpPr>
          <p:spPr bwMode="auto">
            <a:xfrm>
              <a:off x="1701" y="3116"/>
              <a:ext cx="372" cy="180"/>
            </a:xfrm>
            <a:custGeom>
              <a:avLst/>
              <a:gdLst>
                <a:gd name="T0" fmla="*/ 0 w 372"/>
                <a:gd name="T1" fmla="*/ 180 h 180"/>
                <a:gd name="T2" fmla="*/ 58 w 372"/>
                <a:gd name="T3" fmla="*/ 163 h 180"/>
                <a:gd name="T4" fmla="*/ 115 w 372"/>
                <a:gd name="T5" fmla="*/ 147 h 180"/>
                <a:gd name="T6" fmla="*/ 163 w 372"/>
                <a:gd name="T7" fmla="*/ 131 h 180"/>
                <a:gd name="T8" fmla="*/ 210 w 372"/>
                <a:gd name="T9" fmla="*/ 109 h 180"/>
                <a:gd name="T10" fmla="*/ 294 w 372"/>
                <a:gd name="T11" fmla="*/ 60 h 180"/>
                <a:gd name="T12" fmla="*/ 372 w 372"/>
                <a:gd name="T13" fmla="*/ 0 h 180"/>
                <a:gd name="T14" fmla="*/ 0 60000 65536"/>
                <a:gd name="T15" fmla="*/ 0 60000 65536"/>
                <a:gd name="T16" fmla="*/ 0 60000 65536"/>
                <a:gd name="T17" fmla="*/ 0 60000 65536"/>
                <a:gd name="T18" fmla="*/ 0 60000 65536"/>
                <a:gd name="T19" fmla="*/ 0 60000 65536"/>
                <a:gd name="T20" fmla="*/ 0 60000 65536"/>
                <a:gd name="T21" fmla="*/ 0 w 372"/>
                <a:gd name="T22" fmla="*/ 0 h 180"/>
                <a:gd name="T23" fmla="*/ 372 w 372"/>
                <a:gd name="T24" fmla="*/ 180 h 1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2" h="180">
                  <a:moveTo>
                    <a:pt x="0" y="180"/>
                  </a:moveTo>
                  <a:lnTo>
                    <a:pt x="58" y="163"/>
                  </a:lnTo>
                  <a:lnTo>
                    <a:pt x="115" y="147"/>
                  </a:lnTo>
                  <a:lnTo>
                    <a:pt x="163" y="131"/>
                  </a:lnTo>
                  <a:lnTo>
                    <a:pt x="210" y="109"/>
                  </a:lnTo>
                  <a:lnTo>
                    <a:pt x="294" y="60"/>
                  </a:lnTo>
                  <a:lnTo>
                    <a:pt x="372" y="0"/>
                  </a:lnTo>
                </a:path>
              </a:pathLst>
            </a:custGeom>
            <a:noFill/>
            <a:ln w="15875">
              <a:solidFill>
                <a:srgbClr val="000080"/>
              </a:solidFill>
              <a:prstDash val="solid"/>
              <a:round/>
              <a:headEnd/>
              <a:tailEnd/>
            </a:ln>
          </p:spPr>
          <p:txBody>
            <a:bodyPr/>
            <a:lstStyle/>
            <a:p>
              <a:endParaRPr lang="en-US"/>
            </a:p>
          </p:txBody>
        </p:sp>
        <p:sp>
          <p:nvSpPr>
            <p:cNvPr id="58420" name="Freeform 32"/>
            <p:cNvSpPr>
              <a:spLocks/>
            </p:cNvSpPr>
            <p:nvPr/>
          </p:nvSpPr>
          <p:spPr bwMode="auto">
            <a:xfrm>
              <a:off x="2073" y="2778"/>
              <a:ext cx="246" cy="338"/>
            </a:xfrm>
            <a:custGeom>
              <a:avLst/>
              <a:gdLst>
                <a:gd name="T0" fmla="*/ 0 w 246"/>
                <a:gd name="T1" fmla="*/ 338 h 338"/>
                <a:gd name="T2" fmla="*/ 37 w 246"/>
                <a:gd name="T3" fmla="*/ 305 h 338"/>
                <a:gd name="T4" fmla="*/ 73 w 246"/>
                <a:gd name="T5" fmla="*/ 267 h 338"/>
                <a:gd name="T6" fmla="*/ 136 w 246"/>
                <a:gd name="T7" fmla="*/ 180 h 338"/>
                <a:gd name="T8" fmla="*/ 194 w 246"/>
                <a:gd name="T9" fmla="*/ 93 h 338"/>
                <a:gd name="T10" fmla="*/ 246 w 246"/>
                <a:gd name="T11" fmla="*/ 0 h 338"/>
                <a:gd name="T12" fmla="*/ 0 60000 65536"/>
                <a:gd name="T13" fmla="*/ 0 60000 65536"/>
                <a:gd name="T14" fmla="*/ 0 60000 65536"/>
                <a:gd name="T15" fmla="*/ 0 60000 65536"/>
                <a:gd name="T16" fmla="*/ 0 60000 65536"/>
                <a:gd name="T17" fmla="*/ 0 60000 65536"/>
                <a:gd name="T18" fmla="*/ 0 w 246"/>
                <a:gd name="T19" fmla="*/ 0 h 338"/>
                <a:gd name="T20" fmla="*/ 246 w 246"/>
                <a:gd name="T21" fmla="*/ 338 h 338"/>
              </a:gdLst>
              <a:ahLst/>
              <a:cxnLst>
                <a:cxn ang="T12">
                  <a:pos x="T0" y="T1"/>
                </a:cxn>
                <a:cxn ang="T13">
                  <a:pos x="T2" y="T3"/>
                </a:cxn>
                <a:cxn ang="T14">
                  <a:pos x="T4" y="T5"/>
                </a:cxn>
                <a:cxn ang="T15">
                  <a:pos x="T6" y="T7"/>
                </a:cxn>
                <a:cxn ang="T16">
                  <a:pos x="T8" y="T9"/>
                </a:cxn>
                <a:cxn ang="T17">
                  <a:pos x="T10" y="T11"/>
                </a:cxn>
              </a:cxnLst>
              <a:rect l="T18" t="T19" r="T20" b="T21"/>
              <a:pathLst>
                <a:path w="246" h="338">
                  <a:moveTo>
                    <a:pt x="0" y="338"/>
                  </a:moveTo>
                  <a:lnTo>
                    <a:pt x="37" y="305"/>
                  </a:lnTo>
                  <a:lnTo>
                    <a:pt x="73" y="267"/>
                  </a:lnTo>
                  <a:lnTo>
                    <a:pt x="136" y="180"/>
                  </a:lnTo>
                  <a:lnTo>
                    <a:pt x="194" y="93"/>
                  </a:lnTo>
                  <a:lnTo>
                    <a:pt x="246" y="0"/>
                  </a:lnTo>
                </a:path>
              </a:pathLst>
            </a:custGeom>
            <a:noFill/>
            <a:ln w="15875">
              <a:solidFill>
                <a:srgbClr val="000080"/>
              </a:solidFill>
              <a:prstDash val="solid"/>
              <a:round/>
              <a:headEnd/>
              <a:tailEnd/>
            </a:ln>
          </p:spPr>
          <p:txBody>
            <a:bodyPr/>
            <a:lstStyle/>
            <a:p>
              <a:endParaRPr lang="en-US"/>
            </a:p>
          </p:txBody>
        </p:sp>
        <p:sp>
          <p:nvSpPr>
            <p:cNvPr id="58421" name="Freeform 33"/>
            <p:cNvSpPr>
              <a:spLocks/>
            </p:cNvSpPr>
            <p:nvPr/>
          </p:nvSpPr>
          <p:spPr bwMode="auto">
            <a:xfrm>
              <a:off x="2319" y="2403"/>
              <a:ext cx="184" cy="375"/>
            </a:xfrm>
            <a:custGeom>
              <a:avLst/>
              <a:gdLst>
                <a:gd name="T0" fmla="*/ 0 w 184"/>
                <a:gd name="T1" fmla="*/ 375 h 375"/>
                <a:gd name="T2" fmla="*/ 27 w 184"/>
                <a:gd name="T3" fmla="*/ 326 h 375"/>
                <a:gd name="T4" fmla="*/ 53 w 184"/>
                <a:gd name="T5" fmla="*/ 277 h 375"/>
                <a:gd name="T6" fmla="*/ 105 w 184"/>
                <a:gd name="T7" fmla="*/ 174 h 375"/>
                <a:gd name="T8" fmla="*/ 126 w 184"/>
                <a:gd name="T9" fmla="*/ 125 h 375"/>
                <a:gd name="T10" fmla="*/ 147 w 184"/>
                <a:gd name="T11" fmla="*/ 76 h 375"/>
                <a:gd name="T12" fmla="*/ 168 w 184"/>
                <a:gd name="T13" fmla="*/ 38 h 375"/>
                <a:gd name="T14" fmla="*/ 184 w 184"/>
                <a:gd name="T15" fmla="*/ 0 h 375"/>
                <a:gd name="T16" fmla="*/ 0 60000 65536"/>
                <a:gd name="T17" fmla="*/ 0 60000 65536"/>
                <a:gd name="T18" fmla="*/ 0 60000 65536"/>
                <a:gd name="T19" fmla="*/ 0 60000 65536"/>
                <a:gd name="T20" fmla="*/ 0 60000 65536"/>
                <a:gd name="T21" fmla="*/ 0 60000 65536"/>
                <a:gd name="T22" fmla="*/ 0 60000 65536"/>
                <a:gd name="T23" fmla="*/ 0 60000 65536"/>
                <a:gd name="T24" fmla="*/ 0 w 184"/>
                <a:gd name="T25" fmla="*/ 0 h 375"/>
                <a:gd name="T26" fmla="*/ 184 w 184"/>
                <a:gd name="T27" fmla="*/ 375 h 3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 h="375">
                  <a:moveTo>
                    <a:pt x="0" y="375"/>
                  </a:moveTo>
                  <a:lnTo>
                    <a:pt x="27" y="326"/>
                  </a:lnTo>
                  <a:lnTo>
                    <a:pt x="53" y="277"/>
                  </a:lnTo>
                  <a:lnTo>
                    <a:pt x="105" y="174"/>
                  </a:lnTo>
                  <a:lnTo>
                    <a:pt x="126" y="125"/>
                  </a:lnTo>
                  <a:lnTo>
                    <a:pt x="147" y="76"/>
                  </a:lnTo>
                  <a:lnTo>
                    <a:pt x="168" y="38"/>
                  </a:lnTo>
                  <a:lnTo>
                    <a:pt x="184" y="0"/>
                  </a:lnTo>
                </a:path>
              </a:pathLst>
            </a:custGeom>
            <a:noFill/>
            <a:ln w="15875">
              <a:solidFill>
                <a:srgbClr val="000080"/>
              </a:solidFill>
              <a:prstDash val="solid"/>
              <a:round/>
              <a:headEnd/>
              <a:tailEnd/>
            </a:ln>
          </p:spPr>
          <p:txBody>
            <a:bodyPr/>
            <a:lstStyle/>
            <a:p>
              <a:endParaRPr lang="en-US"/>
            </a:p>
          </p:txBody>
        </p:sp>
        <p:sp>
          <p:nvSpPr>
            <p:cNvPr id="58422" name="Freeform 34"/>
            <p:cNvSpPr>
              <a:spLocks/>
            </p:cNvSpPr>
            <p:nvPr/>
          </p:nvSpPr>
          <p:spPr bwMode="auto">
            <a:xfrm>
              <a:off x="2503" y="2272"/>
              <a:ext cx="63" cy="131"/>
            </a:xfrm>
            <a:custGeom>
              <a:avLst/>
              <a:gdLst>
                <a:gd name="T0" fmla="*/ 0 w 63"/>
                <a:gd name="T1" fmla="*/ 131 h 131"/>
                <a:gd name="T2" fmla="*/ 21 w 63"/>
                <a:gd name="T3" fmla="*/ 87 h 131"/>
                <a:gd name="T4" fmla="*/ 36 w 63"/>
                <a:gd name="T5" fmla="*/ 54 h 131"/>
                <a:gd name="T6" fmla="*/ 52 w 63"/>
                <a:gd name="T7" fmla="*/ 27 h 131"/>
                <a:gd name="T8" fmla="*/ 63 w 63"/>
                <a:gd name="T9" fmla="*/ 0 h 131"/>
                <a:gd name="T10" fmla="*/ 0 60000 65536"/>
                <a:gd name="T11" fmla="*/ 0 60000 65536"/>
                <a:gd name="T12" fmla="*/ 0 60000 65536"/>
                <a:gd name="T13" fmla="*/ 0 60000 65536"/>
                <a:gd name="T14" fmla="*/ 0 60000 65536"/>
                <a:gd name="T15" fmla="*/ 0 w 63"/>
                <a:gd name="T16" fmla="*/ 0 h 131"/>
                <a:gd name="T17" fmla="*/ 63 w 63"/>
                <a:gd name="T18" fmla="*/ 131 h 131"/>
              </a:gdLst>
              <a:ahLst/>
              <a:cxnLst>
                <a:cxn ang="T10">
                  <a:pos x="T0" y="T1"/>
                </a:cxn>
                <a:cxn ang="T11">
                  <a:pos x="T2" y="T3"/>
                </a:cxn>
                <a:cxn ang="T12">
                  <a:pos x="T4" y="T5"/>
                </a:cxn>
                <a:cxn ang="T13">
                  <a:pos x="T6" y="T7"/>
                </a:cxn>
                <a:cxn ang="T14">
                  <a:pos x="T8" y="T9"/>
                </a:cxn>
              </a:cxnLst>
              <a:rect l="T15" t="T16" r="T17" b="T18"/>
              <a:pathLst>
                <a:path w="63" h="131">
                  <a:moveTo>
                    <a:pt x="0" y="131"/>
                  </a:moveTo>
                  <a:lnTo>
                    <a:pt x="21" y="87"/>
                  </a:lnTo>
                  <a:lnTo>
                    <a:pt x="36" y="54"/>
                  </a:lnTo>
                  <a:lnTo>
                    <a:pt x="52" y="27"/>
                  </a:lnTo>
                  <a:lnTo>
                    <a:pt x="63" y="0"/>
                  </a:lnTo>
                </a:path>
              </a:pathLst>
            </a:custGeom>
            <a:noFill/>
            <a:ln w="15875">
              <a:solidFill>
                <a:srgbClr val="000080"/>
              </a:solidFill>
              <a:prstDash val="solid"/>
              <a:round/>
              <a:headEnd/>
              <a:tailEnd/>
            </a:ln>
          </p:spPr>
          <p:txBody>
            <a:bodyPr/>
            <a:lstStyle/>
            <a:p>
              <a:endParaRPr lang="en-US"/>
            </a:p>
          </p:txBody>
        </p:sp>
        <p:sp>
          <p:nvSpPr>
            <p:cNvPr id="58423" name="Freeform 35"/>
            <p:cNvSpPr>
              <a:spLocks/>
            </p:cNvSpPr>
            <p:nvPr/>
          </p:nvSpPr>
          <p:spPr bwMode="auto">
            <a:xfrm>
              <a:off x="2566" y="2147"/>
              <a:ext cx="62" cy="125"/>
            </a:xfrm>
            <a:custGeom>
              <a:avLst/>
              <a:gdLst>
                <a:gd name="T0" fmla="*/ 0 w 62"/>
                <a:gd name="T1" fmla="*/ 125 h 125"/>
                <a:gd name="T2" fmla="*/ 31 w 62"/>
                <a:gd name="T3" fmla="*/ 60 h 125"/>
                <a:gd name="T4" fmla="*/ 62 w 62"/>
                <a:gd name="T5" fmla="*/ 0 h 125"/>
                <a:gd name="T6" fmla="*/ 0 60000 65536"/>
                <a:gd name="T7" fmla="*/ 0 60000 65536"/>
                <a:gd name="T8" fmla="*/ 0 60000 65536"/>
                <a:gd name="T9" fmla="*/ 0 w 62"/>
                <a:gd name="T10" fmla="*/ 0 h 125"/>
                <a:gd name="T11" fmla="*/ 62 w 62"/>
                <a:gd name="T12" fmla="*/ 125 h 125"/>
              </a:gdLst>
              <a:ahLst/>
              <a:cxnLst>
                <a:cxn ang="T6">
                  <a:pos x="T0" y="T1"/>
                </a:cxn>
                <a:cxn ang="T7">
                  <a:pos x="T2" y="T3"/>
                </a:cxn>
                <a:cxn ang="T8">
                  <a:pos x="T4" y="T5"/>
                </a:cxn>
              </a:cxnLst>
              <a:rect l="T9" t="T10" r="T11" b="T12"/>
              <a:pathLst>
                <a:path w="62" h="125">
                  <a:moveTo>
                    <a:pt x="0" y="125"/>
                  </a:moveTo>
                  <a:lnTo>
                    <a:pt x="31" y="60"/>
                  </a:lnTo>
                  <a:lnTo>
                    <a:pt x="62" y="0"/>
                  </a:lnTo>
                </a:path>
              </a:pathLst>
            </a:custGeom>
            <a:noFill/>
            <a:ln w="15875">
              <a:solidFill>
                <a:srgbClr val="000080"/>
              </a:solidFill>
              <a:prstDash val="solid"/>
              <a:round/>
              <a:headEnd/>
              <a:tailEnd/>
            </a:ln>
          </p:spPr>
          <p:txBody>
            <a:bodyPr/>
            <a:lstStyle/>
            <a:p>
              <a:endParaRPr lang="en-US"/>
            </a:p>
          </p:txBody>
        </p:sp>
        <p:sp>
          <p:nvSpPr>
            <p:cNvPr id="58424" name="Freeform 36"/>
            <p:cNvSpPr>
              <a:spLocks/>
            </p:cNvSpPr>
            <p:nvPr/>
          </p:nvSpPr>
          <p:spPr bwMode="auto">
            <a:xfrm>
              <a:off x="2628" y="2038"/>
              <a:ext cx="63" cy="109"/>
            </a:xfrm>
            <a:custGeom>
              <a:avLst/>
              <a:gdLst>
                <a:gd name="T0" fmla="*/ 0 w 63"/>
                <a:gd name="T1" fmla="*/ 109 h 109"/>
                <a:gd name="T2" fmla="*/ 16 w 63"/>
                <a:gd name="T3" fmla="*/ 82 h 109"/>
                <a:gd name="T4" fmla="*/ 27 w 63"/>
                <a:gd name="T5" fmla="*/ 60 h 109"/>
                <a:gd name="T6" fmla="*/ 42 w 63"/>
                <a:gd name="T7" fmla="*/ 33 h 109"/>
                <a:gd name="T8" fmla="*/ 63 w 63"/>
                <a:gd name="T9" fmla="*/ 0 h 109"/>
                <a:gd name="T10" fmla="*/ 0 60000 65536"/>
                <a:gd name="T11" fmla="*/ 0 60000 65536"/>
                <a:gd name="T12" fmla="*/ 0 60000 65536"/>
                <a:gd name="T13" fmla="*/ 0 60000 65536"/>
                <a:gd name="T14" fmla="*/ 0 60000 65536"/>
                <a:gd name="T15" fmla="*/ 0 w 63"/>
                <a:gd name="T16" fmla="*/ 0 h 109"/>
                <a:gd name="T17" fmla="*/ 63 w 63"/>
                <a:gd name="T18" fmla="*/ 109 h 109"/>
              </a:gdLst>
              <a:ahLst/>
              <a:cxnLst>
                <a:cxn ang="T10">
                  <a:pos x="T0" y="T1"/>
                </a:cxn>
                <a:cxn ang="T11">
                  <a:pos x="T2" y="T3"/>
                </a:cxn>
                <a:cxn ang="T12">
                  <a:pos x="T4" y="T5"/>
                </a:cxn>
                <a:cxn ang="T13">
                  <a:pos x="T6" y="T7"/>
                </a:cxn>
                <a:cxn ang="T14">
                  <a:pos x="T8" y="T9"/>
                </a:cxn>
              </a:cxnLst>
              <a:rect l="T15" t="T16" r="T17" b="T18"/>
              <a:pathLst>
                <a:path w="63" h="109">
                  <a:moveTo>
                    <a:pt x="0" y="109"/>
                  </a:moveTo>
                  <a:lnTo>
                    <a:pt x="16" y="82"/>
                  </a:lnTo>
                  <a:lnTo>
                    <a:pt x="27" y="60"/>
                  </a:lnTo>
                  <a:lnTo>
                    <a:pt x="42" y="33"/>
                  </a:lnTo>
                  <a:lnTo>
                    <a:pt x="63" y="0"/>
                  </a:lnTo>
                </a:path>
              </a:pathLst>
            </a:custGeom>
            <a:noFill/>
            <a:ln w="15875">
              <a:solidFill>
                <a:srgbClr val="000080"/>
              </a:solidFill>
              <a:prstDash val="solid"/>
              <a:round/>
              <a:headEnd/>
              <a:tailEnd/>
            </a:ln>
          </p:spPr>
          <p:txBody>
            <a:bodyPr/>
            <a:lstStyle/>
            <a:p>
              <a:endParaRPr lang="en-US"/>
            </a:p>
          </p:txBody>
        </p:sp>
        <p:sp>
          <p:nvSpPr>
            <p:cNvPr id="58425" name="Freeform 37"/>
            <p:cNvSpPr>
              <a:spLocks/>
            </p:cNvSpPr>
            <p:nvPr/>
          </p:nvSpPr>
          <p:spPr bwMode="auto">
            <a:xfrm>
              <a:off x="2691" y="1869"/>
              <a:ext cx="121" cy="169"/>
            </a:xfrm>
            <a:custGeom>
              <a:avLst/>
              <a:gdLst>
                <a:gd name="T0" fmla="*/ 0 w 121"/>
                <a:gd name="T1" fmla="*/ 169 h 169"/>
                <a:gd name="T2" fmla="*/ 27 w 121"/>
                <a:gd name="T3" fmla="*/ 131 h 169"/>
                <a:gd name="T4" fmla="*/ 58 w 121"/>
                <a:gd name="T5" fmla="*/ 82 h 169"/>
                <a:gd name="T6" fmla="*/ 89 w 121"/>
                <a:gd name="T7" fmla="*/ 38 h 169"/>
                <a:gd name="T8" fmla="*/ 105 w 121"/>
                <a:gd name="T9" fmla="*/ 16 h 169"/>
                <a:gd name="T10" fmla="*/ 121 w 121"/>
                <a:gd name="T11" fmla="*/ 0 h 169"/>
                <a:gd name="T12" fmla="*/ 0 60000 65536"/>
                <a:gd name="T13" fmla="*/ 0 60000 65536"/>
                <a:gd name="T14" fmla="*/ 0 60000 65536"/>
                <a:gd name="T15" fmla="*/ 0 60000 65536"/>
                <a:gd name="T16" fmla="*/ 0 60000 65536"/>
                <a:gd name="T17" fmla="*/ 0 60000 65536"/>
                <a:gd name="T18" fmla="*/ 0 w 121"/>
                <a:gd name="T19" fmla="*/ 0 h 169"/>
                <a:gd name="T20" fmla="*/ 121 w 121"/>
                <a:gd name="T21" fmla="*/ 169 h 169"/>
              </a:gdLst>
              <a:ahLst/>
              <a:cxnLst>
                <a:cxn ang="T12">
                  <a:pos x="T0" y="T1"/>
                </a:cxn>
                <a:cxn ang="T13">
                  <a:pos x="T2" y="T3"/>
                </a:cxn>
                <a:cxn ang="T14">
                  <a:pos x="T4" y="T5"/>
                </a:cxn>
                <a:cxn ang="T15">
                  <a:pos x="T6" y="T7"/>
                </a:cxn>
                <a:cxn ang="T16">
                  <a:pos x="T8" y="T9"/>
                </a:cxn>
                <a:cxn ang="T17">
                  <a:pos x="T10" y="T11"/>
                </a:cxn>
              </a:cxnLst>
              <a:rect l="T18" t="T19" r="T20" b="T21"/>
              <a:pathLst>
                <a:path w="121" h="169">
                  <a:moveTo>
                    <a:pt x="0" y="169"/>
                  </a:moveTo>
                  <a:lnTo>
                    <a:pt x="27" y="131"/>
                  </a:lnTo>
                  <a:lnTo>
                    <a:pt x="58" y="82"/>
                  </a:lnTo>
                  <a:lnTo>
                    <a:pt x="89" y="38"/>
                  </a:lnTo>
                  <a:lnTo>
                    <a:pt x="105" y="16"/>
                  </a:lnTo>
                  <a:lnTo>
                    <a:pt x="121" y="0"/>
                  </a:lnTo>
                </a:path>
              </a:pathLst>
            </a:custGeom>
            <a:noFill/>
            <a:ln w="15875">
              <a:solidFill>
                <a:srgbClr val="000080"/>
              </a:solidFill>
              <a:prstDash val="solid"/>
              <a:round/>
              <a:headEnd/>
              <a:tailEnd/>
            </a:ln>
          </p:spPr>
          <p:txBody>
            <a:bodyPr/>
            <a:lstStyle/>
            <a:p>
              <a:endParaRPr lang="en-US"/>
            </a:p>
          </p:txBody>
        </p:sp>
        <p:sp>
          <p:nvSpPr>
            <p:cNvPr id="58426" name="Freeform 38"/>
            <p:cNvSpPr>
              <a:spLocks/>
            </p:cNvSpPr>
            <p:nvPr/>
          </p:nvSpPr>
          <p:spPr bwMode="auto">
            <a:xfrm>
              <a:off x="2812" y="1809"/>
              <a:ext cx="126" cy="60"/>
            </a:xfrm>
            <a:custGeom>
              <a:avLst/>
              <a:gdLst>
                <a:gd name="T0" fmla="*/ 0 w 126"/>
                <a:gd name="T1" fmla="*/ 60 h 60"/>
                <a:gd name="T2" fmla="*/ 31 w 126"/>
                <a:gd name="T3" fmla="*/ 33 h 60"/>
                <a:gd name="T4" fmla="*/ 63 w 126"/>
                <a:gd name="T5" fmla="*/ 17 h 60"/>
                <a:gd name="T6" fmla="*/ 94 w 126"/>
                <a:gd name="T7" fmla="*/ 6 h 60"/>
                <a:gd name="T8" fmla="*/ 126 w 126"/>
                <a:gd name="T9" fmla="*/ 0 h 60"/>
                <a:gd name="T10" fmla="*/ 0 60000 65536"/>
                <a:gd name="T11" fmla="*/ 0 60000 65536"/>
                <a:gd name="T12" fmla="*/ 0 60000 65536"/>
                <a:gd name="T13" fmla="*/ 0 60000 65536"/>
                <a:gd name="T14" fmla="*/ 0 60000 65536"/>
                <a:gd name="T15" fmla="*/ 0 w 126"/>
                <a:gd name="T16" fmla="*/ 0 h 60"/>
                <a:gd name="T17" fmla="*/ 126 w 126"/>
                <a:gd name="T18" fmla="*/ 60 h 60"/>
              </a:gdLst>
              <a:ahLst/>
              <a:cxnLst>
                <a:cxn ang="T10">
                  <a:pos x="T0" y="T1"/>
                </a:cxn>
                <a:cxn ang="T11">
                  <a:pos x="T2" y="T3"/>
                </a:cxn>
                <a:cxn ang="T12">
                  <a:pos x="T4" y="T5"/>
                </a:cxn>
                <a:cxn ang="T13">
                  <a:pos x="T6" y="T7"/>
                </a:cxn>
                <a:cxn ang="T14">
                  <a:pos x="T8" y="T9"/>
                </a:cxn>
              </a:cxnLst>
              <a:rect l="T15" t="T16" r="T17" b="T18"/>
              <a:pathLst>
                <a:path w="126" h="60">
                  <a:moveTo>
                    <a:pt x="0" y="60"/>
                  </a:moveTo>
                  <a:lnTo>
                    <a:pt x="31" y="33"/>
                  </a:lnTo>
                  <a:lnTo>
                    <a:pt x="63" y="17"/>
                  </a:lnTo>
                  <a:lnTo>
                    <a:pt x="94" y="6"/>
                  </a:lnTo>
                  <a:lnTo>
                    <a:pt x="126" y="0"/>
                  </a:lnTo>
                </a:path>
              </a:pathLst>
            </a:custGeom>
            <a:noFill/>
            <a:ln w="15875">
              <a:solidFill>
                <a:srgbClr val="000080"/>
              </a:solidFill>
              <a:prstDash val="solid"/>
              <a:round/>
              <a:headEnd/>
              <a:tailEnd/>
            </a:ln>
          </p:spPr>
          <p:txBody>
            <a:bodyPr/>
            <a:lstStyle/>
            <a:p>
              <a:endParaRPr lang="en-US"/>
            </a:p>
          </p:txBody>
        </p:sp>
        <p:sp>
          <p:nvSpPr>
            <p:cNvPr id="58427" name="Freeform 39"/>
            <p:cNvSpPr>
              <a:spLocks/>
            </p:cNvSpPr>
            <p:nvPr/>
          </p:nvSpPr>
          <p:spPr bwMode="auto">
            <a:xfrm>
              <a:off x="2938" y="1809"/>
              <a:ext cx="125" cy="60"/>
            </a:xfrm>
            <a:custGeom>
              <a:avLst/>
              <a:gdLst>
                <a:gd name="T0" fmla="*/ 0 w 125"/>
                <a:gd name="T1" fmla="*/ 0 h 60"/>
                <a:gd name="T2" fmla="*/ 31 w 125"/>
                <a:gd name="T3" fmla="*/ 6 h 60"/>
                <a:gd name="T4" fmla="*/ 62 w 125"/>
                <a:gd name="T5" fmla="*/ 17 h 60"/>
                <a:gd name="T6" fmla="*/ 94 w 125"/>
                <a:gd name="T7" fmla="*/ 33 h 60"/>
                <a:gd name="T8" fmla="*/ 125 w 125"/>
                <a:gd name="T9" fmla="*/ 60 h 60"/>
                <a:gd name="T10" fmla="*/ 0 60000 65536"/>
                <a:gd name="T11" fmla="*/ 0 60000 65536"/>
                <a:gd name="T12" fmla="*/ 0 60000 65536"/>
                <a:gd name="T13" fmla="*/ 0 60000 65536"/>
                <a:gd name="T14" fmla="*/ 0 60000 65536"/>
                <a:gd name="T15" fmla="*/ 0 w 125"/>
                <a:gd name="T16" fmla="*/ 0 h 60"/>
                <a:gd name="T17" fmla="*/ 125 w 125"/>
                <a:gd name="T18" fmla="*/ 60 h 60"/>
              </a:gdLst>
              <a:ahLst/>
              <a:cxnLst>
                <a:cxn ang="T10">
                  <a:pos x="T0" y="T1"/>
                </a:cxn>
                <a:cxn ang="T11">
                  <a:pos x="T2" y="T3"/>
                </a:cxn>
                <a:cxn ang="T12">
                  <a:pos x="T4" y="T5"/>
                </a:cxn>
                <a:cxn ang="T13">
                  <a:pos x="T6" y="T7"/>
                </a:cxn>
                <a:cxn ang="T14">
                  <a:pos x="T8" y="T9"/>
                </a:cxn>
              </a:cxnLst>
              <a:rect l="T15" t="T16" r="T17" b="T18"/>
              <a:pathLst>
                <a:path w="125" h="60">
                  <a:moveTo>
                    <a:pt x="0" y="0"/>
                  </a:moveTo>
                  <a:lnTo>
                    <a:pt x="31" y="6"/>
                  </a:lnTo>
                  <a:lnTo>
                    <a:pt x="62" y="17"/>
                  </a:lnTo>
                  <a:lnTo>
                    <a:pt x="94" y="33"/>
                  </a:lnTo>
                  <a:lnTo>
                    <a:pt x="125" y="60"/>
                  </a:lnTo>
                </a:path>
              </a:pathLst>
            </a:custGeom>
            <a:noFill/>
            <a:ln w="15875">
              <a:solidFill>
                <a:srgbClr val="000080"/>
              </a:solidFill>
              <a:prstDash val="solid"/>
              <a:round/>
              <a:headEnd/>
              <a:tailEnd/>
            </a:ln>
          </p:spPr>
          <p:txBody>
            <a:bodyPr/>
            <a:lstStyle/>
            <a:p>
              <a:endParaRPr lang="en-US"/>
            </a:p>
          </p:txBody>
        </p:sp>
        <p:sp>
          <p:nvSpPr>
            <p:cNvPr id="58428" name="Freeform 40"/>
            <p:cNvSpPr>
              <a:spLocks/>
            </p:cNvSpPr>
            <p:nvPr/>
          </p:nvSpPr>
          <p:spPr bwMode="auto">
            <a:xfrm>
              <a:off x="3063" y="1869"/>
              <a:ext cx="121" cy="169"/>
            </a:xfrm>
            <a:custGeom>
              <a:avLst/>
              <a:gdLst>
                <a:gd name="T0" fmla="*/ 0 w 121"/>
                <a:gd name="T1" fmla="*/ 0 h 169"/>
                <a:gd name="T2" fmla="*/ 16 w 121"/>
                <a:gd name="T3" fmla="*/ 16 h 169"/>
                <a:gd name="T4" fmla="*/ 32 w 121"/>
                <a:gd name="T5" fmla="*/ 38 h 169"/>
                <a:gd name="T6" fmla="*/ 63 w 121"/>
                <a:gd name="T7" fmla="*/ 82 h 169"/>
                <a:gd name="T8" fmla="*/ 95 w 121"/>
                <a:gd name="T9" fmla="*/ 131 h 169"/>
                <a:gd name="T10" fmla="*/ 121 w 121"/>
                <a:gd name="T11" fmla="*/ 169 h 169"/>
                <a:gd name="T12" fmla="*/ 0 60000 65536"/>
                <a:gd name="T13" fmla="*/ 0 60000 65536"/>
                <a:gd name="T14" fmla="*/ 0 60000 65536"/>
                <a:gd name="T15" fmla="*/ 0 60000 65536"/>
                <a:gd name="T16" fmla="*/ 0 60000 65536"/>
                <a:gd name="T17" fmla="*/ 0 60000 65536"/>
                <a:gd name="T18" fmla="*/ 0 w 121"/>
                <a:gd name="T19" fmla="*/ 0 h 169"/>
                <a:gd name="T20" fmla="*/ 121 w 121"/>
                <a:gd name="T21" fmla="*/ 169 h 169"/>
              </a:gdLst>
              <a:ahLst/>
              <a:cxnLst>
                <a:cxn ang="T12">
                  <a:pos x="T0" y="T1"/>
                </a:cxn>
                <a:cxn ang="T13">
                  <a:pos x="T2" y="T3"/>
                </a:cxn>
                <a:cxn ang="T14">
                  <a:pos x="T4" y="T5"/>
                </a:cxn>
                <a:cxn ang="T15">
                  <a:pos x="T6" y="T7"/>
                </a:cxn>
                <a:cxn ang="T16">
                  <a:pos x="T8" y="T9"/>
                </a:cxn>
                <a:cxn ang="T17">
                  <a:pos x="T10" y="T11"/>
                </a:cxn>
              </a:cxnLst>
              <a:rect l="T18" t="T19" r="T20" b="T21"/>
              <a:pathLst>
                <a:path w="121" h="169">
                  <a:moveTo>
                    <a:pt x="0" y="0"/>
                  </a:moveTo>
                  <a:lnTo>
                    <a:pt x="16" y="16"/>
                  </a:lnTo>
                  <a:lnTo>
                    <a:pt x="32" y="38"/>
                  </a:lnTo>
                  <a:lnTo>
                    <a:pt x="63" y="82"/>
                  </a:lnTo>
                  <a:lnTo>
                    <a:pt x="95" y="131"/>
                  </a:lnTo>
                  <a:lnTo>
                    <a:pt x="121" y="169"/>
                  </a:lnTo>
                </a:path>
              </a:pathLst>
            </a:custGeom>
            <a:noFill/>
            <a:ln w="15875">
              <a:solidFill>
                <a:srgbClr val="000080"/>
              </a:solidFill>
              <a:prstDash val="solid"/>
              <a:round/>
              <a:headEnd/>
              <a:tailEnd/>
            </a:ln>
          </p:spPr>
          <p:txBody>
            <a:bodyPr/>
            <a:lstStyle/>
            <a:p>
              <a:endParaRPr lang="en-US"/>
            </a:p>
          </p:txBody>
        </p:sp>
        <p:sp>
          <p:nvSpPr>
            <p:cNvPr id="58429" name="Freeform 41"/>
            <p:cNvSpPr>
              <a:spLocks/>
            </p:cNvSpPr>
            <p:nvPr/>
          </p:nvSpPr>
          <p:spPr bwMode="auto">
            <a:xfrm>
              <a:off x="3184" y="2038"/>
              <a:ext cx="63" cy="109"/>
            </a:xfrm>
            <a:custGeom>
              <a:avLst/>
              <a:gdLst>
                <a:gd name="T0" fmla="*/ 0 w 63"/>
                <a:gd name="T1" fmla="*/ 0 h 109"/>
                <a:gd name="T2" fmla="*/ 21 w 63"/>
                <a:gd name="T3" fmla="*/ 33 h 109"/>
                <a:gd name="T4" fmla="*/ 36 w 63"/>
                <a:gd name="T5" fmla="*/ 60 h 109"/>
                <a:gd name="T6" fmla="*/ 47 w 63"/>
                <a:gd name="T7" fmla="*/ 82 h 109"/>
                <a:gd name="T8" fmla="*/ 63 w 63"/>
                <a:gd name="T9" fmla="*/ 109 h 109"/>
                <a:gd name="T10" fmla="*/ 0 60000 65536"/>
                <a:gd name="T11" fmla="*/ 0 60000 65536"/>
                <a:gd name="T12" fmla="*/ 0 60000 65536"/>
                <a:gd name="T13" fmla="*/ 0 60000 65536"/>
                <a:gd name="T14" fmla="*/ 0 60000 65536"/>
                <a:gd name="T15" fmla="*/ 0 w 63"/>
                <a:gd name="T16" fmla="*/ 0 h 109"/>
                <a:gd name="T17" fmla="*/ 63 w 63"/>
                <a:gd name="T18" fmla="*/ 109 h 109"/>
              </a:gdLst>
              <a:ahLst/>
              <a:cxnLst>
                <a:cxn ang="T10">
                  <a:pos x="T0" y="T1"/>
                </a:cxn>
                <a:cxn ang="T11">
                  <a:pos x="T2" y="T3"/>
                </a:cxn>
                <a:cxn ang="T12">
                  <a:pos x="T4" y="T5"/>
                </a:cxn>
                <a:cxn ang="T13">
                  <a:pos x="T6" y="T7"/>
                </a:cxn>
                <a:cxn ang="T14">
                  <a:pos x="T8" y="T9"/>
                </a:cxn>
              </a:cxnLst>
              <a:rect l="T15" t="T16" r="T17" b="T18"/>
              <a:pathLst>
                <a:path w="63" h="109">
                  <a:moveTo>
                    <a:pt x="0" y="0"/>
                  </a:moveTo>
                  <a:lnTo>
                    <a:pt x="21" y="33"/>
                  </a:lnTo>
                  <a:lnTo>
                    <a:pt x="36" y="60"/>
                  </a:lnTo>
                  <a:lnTo>
                    <a:pt x="47" y="82"/>
                  </a:lnTo>
                  <a:lnTo>
                    <a:pt x="63" y="109"/>
                  </a:lnTo>
                </a:path>
              </a:pathLst>
            </a:custGeom>
            <a:noFill/>
            <a:ln w="15875">
              <a:solidFill>
                <a:srgbClr val="000080"/>
              </a:solidFill>
              <a:prstDash val="solid"/>
              <a:round/>
              <a:headEnd/>
              <a:tailEnd/>
            </a:ln>
          </p:spPr>
          <p:txBody>
            <a:bodyPr/>
            <a:lstStyle/>
            <a:p>
              <a:endParaRPr lang="en-US"/>
            </a:p>
          </p:txBody>
        </p:sp>
        <p:sp>
          <p:nvSpPr>
            <p:cNvPr id="58430" name="Freeform 42"/>
            <p:cNvSpPr>
              <a:spLocks/>
            </p:cNvSpPr>
            <p:nvPr/>
          </p:nvSpPr>
          <p:spPr bwMode="auto">
            <a:xfrm>
              <a:off x="3247" y="2147"/>
              <a:ext cx="62" cy="125"/>
            </a:xfrm>
            <a:custGeom>
              <a:avLst/>
              <a:gdLst>
                <a:gd name="T0" fmla="*/ 0 w 62"/>
                <a:gd name="T1" fmla="*/ 0 h 125"/>
                <a:gd name="T2" fmla="*/ 31 w 62"/>
                <a:gd name="T3" fmla="*/ 60 h 125"/>
                <a:gd name="T4" fmla="*/ 62 w 62"/>
                <a:gd name="T5" fmla="*/ 125 h 125"/>
                <a:gd name="T6" fmla="*/ 0 60000 65536"/>
                <a:gd name="T7" fmla="*/ 0 60000 65536"/>
                <a:gd name="T8" fmla="*/ 0 60000 65536"/>
                <a:gd name="T9" fmla="*/ 0 w 62"/>
                <a:gd name="T10" fmla="*/ 0 h 125"/>
                <a:gd name="T11" fmla="*/ 62 w 62"/>
                <a:gd name="T12" fmla="*/ 125 h 125"/>
              </a:gdLst>
              <a:ahLst/>
              <a:cxnLst>
                <a:cxn ang="T6">
                  <a:pos x="T0" y="T1"/>
                </a:cxn>
                <a:cxn ang="T7">
                  <a:pos x="T2" y="T3"/>
                </a:cxn>
                <a:cxn ang="T8">
                  <a:pos x="T4" y="T5"/>
                </a:cxn>
              </a:cxnLst>
              <a:rect l="T9" t="T10" r="T11" b="T12"/>
              <a:pathLst>
                <a:path w="62" h="125">
                  <a:moveTo>
                    <a:pt x="0" y="0"/>
                  </a:moveTo>
                  <a:lnTo>
                    <a:pt x="31" y="60"/>
                  </a:lnTo>
                  <a:lnTo>
                    <a:pt x="62" y="125"/>
                  </a:lnTo>
                </a:path>
              </a:pathLst>
            </a:custGeom>
            <a:noFill/>
            <a:ln w="15875">
              <a:solidFill>
                <a:srgbClr val="000080"/>
              </a:solidFill>
              <a:prstDash val="solid"/>
              <a:round/>
              <a:headEnd/>
              <a:tailEnd/>
            </a:ln>
          </p:spPr>
          <p:txBody>
            <a:bodyPr/>
            <a:lstStyle/>
            <a:p>
              <a:endParaRPr lang="en-US"/>
            </a:p>
          </p:txBody>
        </p:sp>
        <p:sp>
          <p:nvSpPr>
            <p:cNvPr id="58431" name="Freeform 43"/>
            <p:cNvSpPr>
              <a:spLocks/>
            </p:cNvSpPr>
            <p:nvPr/>
          </p:nvSpPr>
          <p:spPr bwMode="auto">
            <a:xfrm>
              <a:off x="3309" y="2272"/>
              <a:ext cx="63" cy="131"/>
            </a:xfrm>
            <a:custGeom>
              <a:avLst/>
              <a:gdLst>
                <a:gd name="T0" fmla="*/ 0 w 63"/>
                <a:gd name="T1" fmla="*/ 0 h 131"/>
                <a:gd name="T2" fmla="*/ 11 w 63"/>
                <a:gd name="T3" fmla="*/ 27 h 131"/>
                <a:gd name="T4" fmla="*/ 27 w 63"/>
                <a:gd name="T5" fmla="*/ 54 h 131"/>
                <a:gd name="T6" fmla="*/ 42 w 63"/>
                <a:gd name="T7" fmla="*/ 87 h 131"/>
                <a:gd name="T8" fmla="*/ 63 w 63"/>
                <a:gd name="T9" fmla="*/ 131 h 131"/>
                <a:gd name="T10" fmla="*/ 0 60000 65536"/>
                <a:gd name="T11" fmla="*/ 0 60000 65536"/>
                <a:gd name="T12" fmla="*/ 0 60000 65536"/>
                <a:gd name="T13" fmla="*/ 0 60000 65536"/>
                <a:gd name="T14" fmla="*/ 0 60000 65536"/>
                <a:gd name="T15" fmla="*/ 0 w 63"/>
                <a:gd name="T16" fmla="*/ 0 h 131"/>
                <a:gd name="T17" fmla="*/ 63 w 63"/>
                <a:gd name="T18" fmla="*/ 131 h 131"/>
              </a:gdLst>
              <a:ahLst/>
              <a:cxnLst>
                <a:cxn ang="T10">
                  <a:pos x="T0" y="T1"/>
                </a:cxn>
                <a:cxn ang="T11">
                  <a:pos x="T2" y="T3"/>
                </a:cxn>
                <a:cxn ang="T12">
                  <a:pos x="T4" y="T5"/>
                </a:cxn>
                <a:cxn ang="T13">
                  <a:pos x="T6" y="T7"/>
                </a:cxn>
                <a:cxn ang="T14">
                  <a:pos x="T8" y="T9"/>
                </a:cxn>
              </a:cxnLst>
              <a:rect l="T15" t="T16" r="T17" b="T18"/>
              <a:pathLst>
                <a:path w="63" h="131">
                  <a:moveTo>
                    <a:pt x="0" y="0"/>
                  </a:moveTo>
                  <a:lnTo>
                    <a:pt x="11" y="27"/>
                  </a:lnTo>
                  <a:lnTo>
                    <a:pt x="27" y="54"/>
                  </a:lnTo>
                  <a:lnTo>
                    <a:pt x="42" y="87"/>
                  </a:lnTo>
                  <a:lnTo>
                    <a:pt x="63" y="131"/>
                  </a:lnTo>
                </a:path>
              </a:pathLst>
            </a:custGeom>
            <a:noFill/>
            <a:ln w="15875">
              <a:solidFill>
                <a:srgbClr val="000080"/>
              </a:solidFill>
              <a:prstDash val="solid"/>
              <a:round/>
              <a:headEnd/>
              <a:tailEnd/>
            </a:ln>
          </p:spPr>
          <p:txBody>
            <a:bodyPr/>
            <a:lstStyle/>
            <a:p>
              <a:endParaRPr lang="en-US"/>
            </a:p>
          </p:txBody>
        </p:sp>
        <p:sp>
          <p:nvSpPr>
            <p:cNvPr id="58432" name="Freeform 44"/>
            <p:cNvSpPr>
              <a:spLocks/>
            </p:cNvSpPr>
            <p:nvPr/>
          </p:nvSpPr>
          <p:spPr bwMode="auto">
            <a:xfrm>
              <a:off x="3372" y="2403"/>
              <a:ext cx="184" cy="375"/>
            </a:xfrm>
            <a:custGeom>
              <a:avLst/>
              <a:gdLst>
                <a:gd name="T0" fmla="*/ 0 w 184"/>
                <a:gd name="T1" fmla="*/ 0 h 375"/>
                <a:gd name="T2" fmla="*/ 16 w 184"/>
                <a:gd name="T3" fmla="*/ 38 h 375"/>
                <a:gd name="T4" fmla="*/ 37 w 184"/>
                <a:gd name="T5" fmla="*/ 76 h 375"/>
                <a:gd name="T6" fmla="*/ 58 w 184"/>
                <a:gd name="T7" fmla="*/ 125 h 375"/>
                <a:gd name="T8" fmla="*/ 79 w 184"/>
                <a:gd name="T9" fmla="*/ 174 h 375"/>
                <a:gd name="T10" fmla="*/ 131 w 184"/>
                <a:gd name="T11" fmla="*/ 277 h 375"/>
                <a:gd name="T12" fmla="*/ 158 w 184"/>
                <a:gd name="T13" fmla="*/ 326 h 375"/>
                <a:gd name="T14" fmla="*/ 184 w 184"/>
                <a:gd name="T15" fmla="*/ 375 h 375"/>
                <a:gd name="T16" fmla="*/ 0 60000 65536"/>
                <a:gd name="T17" fmla="*/ 0 60000 65536"/>
                <a:gd name="T18" fmla="*/ 0 60000 65536"/>
                <a:gd name="T19" fmla="*/ 0 60000 65536"/>
                <a:gd name="T20" fmla="*/ 0 60000 65536"/>
                <a:gd name="T21" fmla="*/ 0 60000 65536"/>
                <a:gd name="T22" fmla="*/ 0 60000 65536"/>
                <a:gd name="T23" fmla="*/ 0 60000 65536"/>
                <a:gd name="T24" fmla="*/ 0 w 184"/>
                <a:gd name="T25" fmla="*/ 0 h 375"/>
                <a:gd name="T26" fmla="*/ 184 w 184"/>
                <a:gd name="T27" fmla="*/ 375 h 3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 h="375">
                  <a:moveTo>
                    <a:pt x="0" y="0"/>
                  </a:moveTo>
                  <a:lnTo>
                    <a:pt x="16" y="38"/>
                  </a:lnTo>
                  <a:lnTo>
                    <a:pt x="37" y="76"/>
                  </a:lnTo>
                  <a:lnTo>
                    <a:pt x="58" y="125"/>
                  </a:lnTo>
                  <a:lnTo>
                    <a:pt x="79" y="174"/>
                  </a:lnTo>
                  <a:lnTo>
                    <a:pt x="131" y="277"/>
                  </a:lnTo>
                  <a:lnTo>
                    <a:pt x="158" y="326"/>
                  </a:lnTo>
                  <a:lnTo>
                    <a:pt x="184" y="375"/>
                  </a:lnTo>
                </a:path>
              </a:pathLst>
            </a:custGeom>
            <a:noFill/>
            <a:ln w="15875">
              <a:solidFill>
                <a:srgbClr val="000080"/>
              </a:solidFill>
              <a:prstDash val="solid"/>
              <a:round/>
              <a:headEnd/>
              <a:tailEnd/>
            </a:ln>
          </p:spPr>
          <p:txBody>
            <a:bodyPr/>
            <a:lstStyle/>
            <a:p>
              <a:endParaRPr lang="en-US"/>
            </a:p>
          </p:txBody>
        </p:sp>
        <p:sp>
          <p:nvSpPr>
            <p:cNvPr id="58433" name="Freeform 45"/>
            <p:cNvSpPr>
              <a:spLocks/>
            </p:cNvSpPr>
            <p:nvPr/>
          </p:nvSpPr>
          <p:spPr bwMode="auto">
            <a:xfrm>
              <a:off x="3556" y="2778"/>
              <a:ext cx="246" cy="338"/>
            </a:xfrm>
            <a:custGeom>
              <a:avLst/>
              <a:gdLst>
                <a:gd name="T0" fmla="*/ 0 w 246"/>
                <a:gd name="T1" fmla="*/ 0 h 338"/>
                <a:gd name="T2" fmla="*/ 52 w 246"/>
                <a:gd name="T3" fmla="*/ 93 h 338"/>
                <a:gd name="T4" fmla="*/ 110 w 246"/>
                <a:gd name="T5" fmla="*/ 180 h 338"/>
                <a:gd name="T6" fmla="*/ 173 w 246"/>
                <a:gd name="T7" fmla="*/ 267 h 338"/>
                <a:gd name="T8" fmla="*/ 209 w 246"/>
                <a:gd name="T9" fmla="*/ 305 h 338"/>
                <a:gd name="T10" fmla="*/ 246 w 246"/>
                <a:gd name="T11" fmla="*/ 338 h 338"/>
                <a:gd name="T12" fmla="*/ 0 60000 65536"/>
                <a:gd name="T13" fmla="*/ 0 60000 65536"/>
                <a:gd name="T14" fmla="*/ 0 60000 65536"/>
                <a:gd name="T15" fmla="*/ 0 60000 65536"/>
                <a:gd name="T16" fmla="*/ 0 60000 65536"/>
                <a:gd name="T17" fmla="*/ 0 60000 65536"/>
                <a:gd name="T18" fmla="*/ 0 w 246"/>
                <a:gd name="T19" fmla="*/ 0 h 338"/>
                <a:gd name="T20" fmla="*/ 246 w 246"/>
                <a:gd name="T21" fmla="*/ 338 h 338"/>
              </a:gdLst>
              <a:ahLst/>
              <a:cxnLst>
                <a:cxn ang="T12">
                  <a:pos x="T0" y="T1"/>
                </a:cxn>
                <a:cxn ang="T13">
                  <a:pos x="T2" y="T3"/>
                </a:cxn>
                <a:cxn ang="T14">
                  <a:pos x="T4" y="T5"/>
                </a:cxn>
                <a:cxn ang="T15">
                  <a:pos x="T6" y="T7"/>
                </a:cxn>
                <a:cxn ang="T16">
                  <a:pos x="T8" y="T9"/>
                </a:cxn>
                <a:cxn ang="T17">
                  <a:pos x="T10" y="T11"/>
                </a:cxn>
              </a:cxnLst>
              <a:rect l="T18" t="T19" r="T20" b="T21"/>
              <a:pathLst>
                <a:path w="246" h="338">
                  <a:moveTo>
                    <a:pt x="0" y="0"/>
                  </a:moveTo>
                  <a:lnTo>
                    <a:pt x="52" y="93"/>
                  </a:lnTo>
                  <a:lnTo>
                    <a:pt x="110" y="180"/>
                  </a:lnTo>
                  <a:lnTo>
                    <a:pt x="173" y="267"/>
                  </a:lnTo>
                  <a:lnTo>
                    <a:pt x="209" y="305"/>
                  </a:lnTo>
                  <a:lnTo>
                    <a:pt x="246" y="338"/>
                  </a:lnTo>
                </a:path>
              </a:pathLst>
            </a:custGeom>
            <a:noFill/>
            <a:ln w="15875">
              <a:solidFill>
                <a:srgbClr val="000080"/>
              </a:solidFill>
              <a:prstDash val="solid"/>
              <a:round/>
              <a:headEnd/>
              <a:tailEnd/>
            </a:ln>
          </p:spPr>
          <p:txBody>
            <a:bodyPr/>
            <a:lstStyle/>
            <a:p>
              <a:endParaRPr lang="en-US"/>
            </a:p>
          </p:txBody>
        </p:sp>
        <p:sp>
          <p:nvSpPr>
            <p:cNvPr id="58434" name="Freeform 46"/>
            <p:cNvSpPr>
              <a:spLocks/>
            </p:cNvSpPr>
            <p:nvPr/>
          </p:nvSpPr>
          <p:spPr bwMode="auto">
            <a:xfrm>
              <a:off x="3802" y="3116"/>
              <a:ext cx="372" cy="180"/>
            </a:xfrm>
            <a:custGeom>
              <a:avLst/>
              <a:gdLst>
                <a:gd name="T0" fmla="*/ 0 w 372"/>
                <a:gd name="T1" fmla="*/ 0 h 180"/>
                <a:gd name="T2" fmla="*/ 79 w 372"/>
                <a:gd name="T3" fmla="*/ 60 h 180"/>
                <a:gd name="T4" fmla="*/ 162 w 372"/>
                <a:gd name="T5" fmla="*/ 109 h 180"/>
                <a:gd name="T6" fmla="*/ 209 w 372"/>
                <a:gd name="T7" fmla="*/ 131 h 180"/>
                <a:gd name="T8" fmla="*/ 257 w 372"/>
                <a:gd name="T9" fmla="*/ 147 h 180"/>
                <a:gd name="T10" fmla="*/ 314 w 372"/>
                <a:gd name="T11" fmla="*/ 163 h 180"/>
                <a:gd name="T12" fmla="*/ 372 w 372"/>
                <a:gd name="T13" fmla="*/ 180 h 180"/>
                <a:gd name="T14" fmla="*/ 0 60000 65536"/>
                <a:gd name="T15" fmla="*/ 0 60000 65536"/>
                <a:gd name="T16" fmla="*/ 0 60000 65536"/>
                <a:gd name="T17" fmla="*/ 0 60000 65536"/>
                <a:gd name="T18" fmla="*/ 0 60000 65536"/>
                <a:gd name="T19" fmla="*/ 0 60000 65536"/>
                <a:gd name="T20" fmla="*/ 0 60000 65536"/>
                <a:gd name="T21" fmla="*/ 0 w 372"/>
                <a:gd name="T22" fmla="*/ 0 h 180"/>
                <a:gd name="T23" fmla="*/ 372 w 372"/>
                <a:gd name="T24" fmla="*/ 180 h 1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2" h="180">
                  <a:moveTo>
                    <a:pt x="0" y="0"/>
                  </a:moveTo>
                  <a:lnTo>
                    <a:pt x="79" y="60"/>
                  </a:lnTo>
                  <a:lnTo>
                    <a:pt x="162" y="109"/>
                  </a:lnTo>
                  <a:lnTo>
                    <a:pt x="209" y="131"/>
                  </a:lnTo>
                  <a:lnTo>
                    <a:pt x="257" y="147"/>
                  </a:lnTo>
                  <a:lnTo>
                    <a:pt x="314" y="163"/>
                  </a:lnTo>
                  <a:lnTo>
                    <a:pt x="372" y="180"/>
                  </a:lnTo>
                </a:path>
              </a:pathLst>
            </a:custGeom>
            <a:noFill/>
            <a:ln w="15875">
              <a:solidFill>
                <a:srgbClr val="000080"/>
              </a:solidFill>
              <a:prstDash val="solid"/>
              <a:round/>
              <a:headEnd/>
              <a:tailEnd/>
            </a:ln>
          </p:spPr>
          <p:txBody>
            <a:bodyPr/>
            <a:lstStyle/>
            <a:p>
              <a:endParaRPr lang="en-US"/>
            </a:p>
          </p:txBody>
        </p:sp>
        <p:sp>
          <p:nvSpPr>
            <p:cNvPr id="58435" name="Freeform 47"/>
            <p:cNvSpPr>
              <a:spLocks/>
            </p:cNvSpPr>
            <p:nvPr/>
          </p:nvSpPr>
          <p:spPr bwMode="auto">
            <a:xfrm>
              <a:off x="4174" y="3296"/>
              <a:ext cx="618" cy="27"/>
            </a:xfrm>
            <a:custGeom>
              <a:avLst/>
              <a:gdLst>
                <a:gd name="T0" fmla="*/ 0 w 618"/>
                <a:gd name="T1" fmla="*/ 0 h 27"/>
                <a:gd name="T2" fmla="*/ 63 w 618"/>
                <a:gd name="T3" fmla="*/ 11 h 27"/>
                <a:gd name="T4" fmla="*/ 136 w 618"/>
                <a:gd name="T5" fmla="*/ 16 h 27"/>
                <a:gd name="T6" fmla="*/ 215 w 618"/>
                <a:gd name="T7" fmla="*/ 21 h 27"/>
                <a:gd name="T8" fmla="*/ 293 w 618"/>
                <a:gd name="T9" fmla="*/ 21 h 27"/>
                <a:gd name="T10" fmla="*/ 456 w 618"/>
                <a:gd name="T11" fmla="*/ 21 h 27"/>
                <a:gd name="T12" fmla="*/ 618 w 618"/>
                <a:gd name="T13" fmla="*/ 27 h 27"/>
                <a:gd name="T14" fmla="*/ 0 60000 65536"/>
                <a:gd name="T15" fmla="*/ 0 60000 65536"/>
                <a:gd name="T16" fmla="*/ 0 60000 65536"/>
                <a:gd name="T17" fmla="*/ 0 60000 65536"/>
                <a:gd name="T18" fmla="*/ 0 60000 65536"/>
                <a:gd name="T19" fmla="*/ 0 60000 65536"/>
                <a:gd name="T20" fmla="*/ 0 60000 65536"/>
                <a:gd name="T21" fmla="*/ 0 w 618"/>
                <a:gd name="T22" fmla="*/ 0 h 27"/>
                <a:gd name="T23" fmla="*/ 618 w 618"/>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8" h="27">
                  <a:moveTo>
                    <a:pt x="0" y="0"/>
                  </a:moveTo>
                  <a:lnTo>
                    <a:pt x="63" y="11"/>
                  </a:lnTo>
                  <a:lnTo>
                    <a:pt x="136" y="16"/>
                  </a:lnTo>
                  <a:lnTo>
                    <a:pt x="215" y="21"/>
                  </a:lnTo>
                  <a:lnTo>
                    <a:pt x="293" y="21"/>
                  </a:lnTo>
                  <a:lnTo>
                    <a:pt x="456" y="21"/>
                  </a:lnTo>
                  <a:lnTo>
                    <a:pt x="618" y="27"/>
                  </a:lnTo>
                </a:path>
              </a:pathLst>
            </a:custGeom>
            <a:noFill/>
            <a:ln w="15875">
              <a:solidFill>
                <a:srgbClr val="000080"/>
              </a:solidFill>
              <a:prstDash val="solid"/>
              <a:round/>
              <a:headEnd/>
              <a:tailEnd/>
            </a:ln>
          </p:spPr>
          <p:txBody>
            <a:bodyPr/>
            <a:lstStyle/>
            <a:p>
              <a:endParaRPr lang="en-US"/>
            </a:p>
          </p:txBody>
        </p:sp>
        <p:sp>
          <p:nvSpPr>
            <p:cNvPr id="58436" name="Rectangle 48"/>
            <p:cNvSpPr>
              <a:spLocks noChangeArrowheads="1"/>
            </p:cNvSpPr>
            <p:nvPr/>
          </p:nvSpPr>
          <p:spPr bwMode="auto">
            <a:xfrm>
              <a:off x="975" y="3268"/>
              <a:ext cx="54"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a:t>
              </a:r>
              <a:endParaRPr lang="en-GB"/>
            </a:p>
          </p:txBody>
        </p:sp>
        <p:sp>
          <p:nvSpPr>
            <p:cNvPr id="58437" name="Rectangle 49"/>
            <p:cNvSpPr>
              <a:spLocks noChangeArrowheads="1"/>
            </p:cNvSpPr>
            <p:nvPr/>
          </p:nvSpPr>
          <p:spPr bwMode="auto">
            <a:xfrm>
              <a:off x="847" y="3002"/>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0.02</a:t>
              </a:r>
              <a:endParaRPr lang="en-GB"/>
            </a:p>
          </p:txBody>
        </p:sp>
        <p:sp>
          <p:nvSpPr>
            <p:cNvPr id="58438" name="Rectangle 50"/>
            <p:cNvSpPr>
              <a:spLocks noChangeArrowheads="1"/>
            </p:cNvSpPr>
            <p:nvPr/>
          </p:nvSpPr>
          <p:spPr bwMode="auto">
            <a:xfrm>
              <a:off x="847" y="273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0.04</a:t>
              </a:r>
              <a:endParaRPr lang="en-GB"/>
            </a:p>
          </p:txBody>
        </p:sp>
        <p:sp>
          <p:nvSpPr>
            <p:cNvPr id="58439" name="Rectangle 51"/>
            <p:cNvSpPr>
              <a:spLocks noChangeArrowheads="1"/>
            </p:cNvSpPr>
            <p:nvPr/>
          </p:nvSpPr>
          <p:spPr bwMode="auto">
            <a:xfrm>
              <a:off x="847" y="2473"/>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0.06</a:t>
              </a:r>
              <a:endParaRPr lang="en-GB"/>
            </a:p>
          </p:txBody>
        </p:sp>
        <p:sp>
          <p:nvSpPr>
            <p:cNvPr id="58440" name="Rectangle 52"/>
            <p:cNvSpPr>
              <a:spLocks noChangeArrowheads="1"/>
            </p:cNvSpPr>
            <p:nvPr/>
          </p:nvSpPr>
          <p:spPr bwMode="auto">
            <a:xfrm>
              <a:off x="847" y="2207"/>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0.08</a:t>
              </a:r>
              <a:endParaRPr lang="en-GB"/>
            </a:p>
          </p:txBody>
        </p:sp>
        <p:sp>
          <p:nvSpPr>
            <p:cNvPr id="58441" name="Rectangle 53"/>
            <p:cNvSpPr>
              <a:spLocks noChangeArrowheads="1"/>
            </p:cNvSpPr>
            <p:nvPr/>
          </p:nvSpPr>
          <p:spPr bwMode="auto">
            <a:xfrm>
              <a:off x="897" y="1940"/>
              <a:ext cx="134"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0.1</a:t>
              </a:r>
              <a:endParaRPr lang="en-GB"/>
            </a:p>
          </p:txBody>
        </p:sp>
        <p:sp>
          <p:nvSpPr>
            <p:cNvPr id="58442" name="Rectangle 54"/>
            <p:cNvSpPr>
              <a:spLocks noChangeArrowheads="1"/>
            </p:cNvSpPr>
            <p:nvPr/>
          </p:nvSpPr>
          <p:spPr bwMode="auto">
            <a:xfrm>
              <a:off x="847" y="1673"/>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0.12</a:t>
              </a:r>
              <a:endParaRPr lang="en-GB"/>
            </a:p>
          </p:txBody>
        </p:sp>
        <p:sp>
          <p:nvSpPr>
            <p:cNvPr id="58443" name="Rectangle 55"/>
            <p:cNvSpPr>
              <a:spLocks noChangeArrowheads="1"/>
            </p:cNvSpPr>
            <p:nvPr/>
          </p:nvSpPr>
          <p:spPr bwMode="auto">
            <a:xfrm>
              <a:off x="1055"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35</a:t>
              </a:r>
              <a:endParaRPr lang="en-GB"/>
            </a:p>
          </p:txBody>
        </p:sp>
        <p:sp>
          <p:nvSpPr>
            <p:cNvPr id="58444" name="Rectangle 56"/>
            <p:cNvSpPr>
              <a:spLocks noChangeArrowheads="1"/>
            </p:cNvSpPr>
            <p:nvPr/>
          </p:nvSpPr>
          <p:spPr bwMode="auto">
            <a:xfrm>
              <a:off x="1329"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37.5</a:t>
              </a:r>
              <a:endParaRPr lang="en-GB"/>
            </a:p>
          </p:txBody>
        </p:sp>
        <p:sp>
          <p:nvSpPr>
            <p:cNvPr id="58445" name="Rectangle 57"/>
            <p:cNvSpPr>
              <a:spLocks noChangeArrowheads="1"/>
            </p:cNvSpPr>
            <p:nvPr/>
          </p:nvSpPr>
          <p:spPr bwMode="auto">
            <a:xfrm>
              <a:off x="1673"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40</a:t>
              </a:r>
              <a:endParaRPr lang="en-GB"/>
            </a:p>
          </p:txBody>
        </p:sp>
        <p:sp>
          <p:nvSpPr>
            <p:cNvPr id="58446" name="Rectangle 58"/>
            <p:cNvSpPr>
              <a:spLocks noChangeArrowheads="1"/>
            </p:cNvSpPr>
            <p:nvPr/>
          </p:nvSpPr>
          <p:spPr bwMode="auto">
            <a:xfrm>
              <a:off x="1947"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42.5</a:t>
              </a:r>
              <a:endParaRPr lang="en-GB"/>
            </a:p>
          </p:txBody>
        </p:sp>
        <p:sp>
          <p:nvSpPr>
            <p:cNvPr id="58447" name="Rectangle 59"/>
            <p:cNvSpPr>
              <a:spLocks noChangeArrowheads="1"/>
            </p:cNvSpPr>
            <p:nvPr/>
          </p:nvSpPr>
          <p:spPr bwMode="auto">
            <a:xfrm>
              <a:off x="2291"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45</a:t>
              </a:r>
              <a:endParaRPr lang="en-GB"/>
            </a:p>
          </p:txBody>
        </p:sp>
        <p:sp>
          <p:nvSpPr>
            <p:cNvPr id="58448" name="Rectangle 60"/>
            <p:cNvSpPr>
              <a:spLocks noChangeArrowheads="1"/>
            </p:cNvSpPr>
            <p:nvPr/>
          </p:nvSpPr>
          <p:spPr bwMode="auto">
            <a:xfrm>
              <a:off x="2565"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47.5</a:t>
              </a:r>
              <a:endParaRPr lang="en-GB"/>
            </a:p>
          </p:txBody>
        </p:sp>
        <p:sp>
          <p:nvSpPr>
            <p:cNvPr id="58449" name="Rectangle 61"/>
            <p:cNvSpPr>
              <a:spLocks noChangeArrowheads="1"/>
            </p:cNvSpPr>
            <p:nvPr/>
          </p:nvSpPr>
          <p:spPr bwMode="auto">
            <a:xfrm>
              <a:off x="2909"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50</a:t>
              </a:r>
              <a:endParaRPr lang="en-GB"/>
            </a:p>
          </p:txBody>
        </p:sp>
        <p:sp>
          <p:nvSpPr>
            <p:cNvPr id="58450" name="Rectangle 62"/>
            <p:cNvSpPr>
              <a:spLocks noChangeArrowheads="1"/>
            </p:cNvSpPr>
            <p:nvPr/>
          </p:nvSpPr>
          <p:spPr bwMode="auto">
            <a:xfrm>
              <a:off x="3184"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52.5</a:t>
              </a:r>
              <a:endParaRPr lang="en-GB"/>
            </a:p>
          </p:txBody>
        </p:sp>
        <p:sp>
          <p:nvSpPr>
            <p:cNvPr id="58451" name="Rectangle 63"/>
            <p:cNvSpPr>
              <a:spLocks noChangeArrowheads="1"/>
            </p:cNvSpPr>
            <p:nvPr/>
          </p:nvSpPr>
          <p:spPr bwMode="auto">
            <a:xfrm>
              <a:off x="3527"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55</a:t>
              </a:r>
              <a:endParaRPr lang="en-GB"/>
            </a:p>
          </p:txBody>
        </p:sp>
        <p:sp>
          <p:nvSpPr>
            <p:cNvPr id="58452" name="Rectangle 64"/>
            <p:cNvSpPr>
              <a:spLocks noChangeArrowheads="1"/>
            </p:cNvSpPr>
            <p:nvPr/>
          </p:nvSpPr>
          <p:spPr bwMode="auto">
            <a:xfrm>
              <a:off x="3802"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57.5</a:t>
              </a:r>
              <a:endParaRPr lang="en-GB"/>
            </a:p>
          </p:txBody>
        </p:sp>
        <p:sp>
          <p:nvSpPr>
            <p:cNvPr id="58453" name="Rectangle 65"/>
            <p:cNvSpPr>
              <a:spLocks noChangeArrowheads="1"/>
            </p:cNvSpPr>
            <p:nvPr/>
          </p:nvSpPr>
          <p:spPr bwMode="auto">
            <a:xfrm>
              <a:off x="4146"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60</a:t>
              </a:r>
              <a:endParaRPr lang="en-GB"/>
            </a:p>
          </p:txBody>
        </p:sp>
        <p:sp>
          <p:nvSpPr>
            <p:cNvPr id="58454" name="Rectangle 66"/>
            <p:cNvSpPr>
              <a:spLocks noChangeArrowheads="1"/>
            </p:cNvSpPr>
            <p:nvPr/>
          </p:nvSpPr>
          <p:spPr bwMode="auto">
            <a:xfrm>
              <a:off x="4420" y="3415"/>
              <a:ext cx="188"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62.5</a:t>
              </a:r>
              <a:endParaRPr lang="en-GB"/>
            </a:p>
          </p:txBody>
        </p:sp>
        <p:sp>
          <p:nvSpPr>
            <p:cNvPr id="58455" name="Rectangle 67"/>
            <p:cNvSpPr>
              <a:spLocks noChangeArrowheads="1"/>
            </p:cNvSpPr>
            <p:nvPr/>
          </p:nvSpPr>
          <p:spPr bwMode="auto">
            <a:xfrm>
              <a:off x="4764" y="3415"/>
              <a:ext cx="107" cy="119"/>
            </a:xfrm>
            <a:prstGeom prst="rect">
              <a:avLst/>
            </a:prstGeom>
            <a:noFill/>
            <a:ln w="9525">
              <a:noFill/>
              <a:miter lim="800000"/>
              <a:headEnd/>
              <a:tailEnd/>
            </a:ln>
          </p:spPr>
          <p:txBody>
            <a:bodyPr wrap="none" lIns="0" tIns="0" rIns="0" bIns="0">
              <a:spAutoFit/>
            </a:bodyPr>
            <a:lstStyle/>
            <a:p>
              <a:pPr algn="ctr"/>
              <a:r>
                <a:rPr lang="en-GB" sz="1200">
                  <a:solidFill>
                    <a:srgbClr val="000000"/>
                  </a:solidFill>
                </a:rPr>
                <a:t>65</a:t>
              </a:r>
              <a:endParaRPr lang="en-GB"/>
            </a:p>
          </p:txBody>
        </p:sp>
      </p:grpSp>
      <p:sp>
        <p:nvSpPr>
          <p:cNvPr id="58372" name="Line 68"/>
          <p:cNvSpPr>
            <a:spLocks noChangeShapeType="1"/>
          </p:cNvSpPr>
          <p:nvPr/>
        </p:nvSpPr>
        <p:spPr bwMode="auto">
          <a:xfrm>
            <a:off x="3379788" y="4475163"/>
            <a:ext cx="0" cy="1328737"/>
          </a:xfrm>
          <a:prstGeom prst="line">
            <a:avLst/>
          </a:prstGeom>
          <a:noFill/>
          <a:ln w="17463">
            <a:solidFill>
              <a:srgbClr val="004080"/>
            </a:solidFill>
            <a:round/>
            <a:headEnd/>
            <a:tailEnd/>
          </a:ln>
        </p:spPr>
        <p:txBody>
          <a:bodyPr/>
          <a:lstStyle/>
          <a:p>
            <a:endParaRPr lang="en-US"/>
          </a:p>
        </p:txBody>
      </p:sp>
      <p:sp>
        <p:nvSpPr>
          <p:cNvPr id="58373" name="Rectangle 69"/>
          <p:cNvSpPr>
            <a:spLocks noChangeArrowheads="1"/>
          </p:cNvSpPr>
          <p:nvPr/>
        </p:nvSpPr>
        <p:spPr bwMode="auto">
          <a:xfrm>
            <a:off x="5210175" y="3348038"/>
            <a:ext cx="1820863" cy="261937"/>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Frutiger 45 Light"/>
              </a:rPr>
              <a:t>Normal distribution</a:t>
            </a:r>
            <a:endParaRPr lang="en-GB"/>
          </a:p>
        </p:txBody>
      </p:sp>
      <p:sp>
        <p:nvSpPr>
          <p:cNvPr id="58374" name="Freeform 70"/>
          <p:cNvSpPr>
            <a:spLocks noEditPoints="1"/>
          </p:cNvSpPr>
          <p:nvPr/>
        </p:nvSpPr>
        <p:spPr bwMode="auto">
          <a:xfrm>
            <a:off x="3346450" y="4095750"/>
            <a:ext cx="66675" cy="307975"/>
          </a:xfrm>
          <a:custGeom>
            <a:avLst/>
            <a:gdLst>
              <a:gd name="T0" fmla="*/ 2147483647 w 42"/>
              <a:gd name="T1" fmla="*/ 0 h 199"/>
              <a:gd name="T2" fmla="*/ 2147483647 w 42"/>
              <a:gd name="T3" fmla="*/ 2147483647 h 199"/>
              <a:gd name="T4" fmla="*/ 2147483647 w 42"/>
              <a:gd name="T5" fmla="*/ 2147483647 h 199"/>
              <a:gd name="T6" fmla="*/ 2147483647 w 42"/>
              <a:gd name="T7" fmla="*/ 0 h 199"/>
              <a:gd name="T8" fmla="*/ 2147483647 w 42"/>
              <a:gd name="T9" fmla="*/ 0 h 199"/>
              <a:gd name="T10" fmla="*/ 2147483647 w 42"/>
              <a:gd name="T11" fmla="*/ 2147483647 h 199"/>
              <a:gd name="T12" fmla="*/ 2147483647 w 42"/>
              <a:gd name="T13" fmla="*/ 2147483647 h 199"/>
              <a:gd name="T14" fmla="*/ 0 w 42"/>
              <a:gd name="T15" fmla="*/ 2147483647 h 199"/>
              <a:gd name="T16" fmla="*/ 2147483647 w 42"/>
              <a:gd name="T17" fmla="*/ 2147483647 h 1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99"/>
              <a:gd name="T29" fmla="*/ 42 w 42"/>
              <a:gd name="T30" fmla="*/ 199 h 1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99">
                <a:moveTo>
                  <a:pt x="26" y="0"/>
                </a:moveTo>
                <a:lnTo>
                  <a:pt x="26" y="164"/>
                </a:lnTo>
                <a:lnTo>
                  <a:pt x="17" y="164"/>
                </a:lnTo>
                <a:lnTo>
                  <a:pt x="17" y="0"/>
                </a:lnTo>
                <a:lnTo>
                  <a:pt x="26" y="0"/>
                </a:lnTo>
                <a:close/>
                <a:moveTo>
                  <a:pt x="42" y="157"/>
                </a:moveTo>
                <a:lnTo>
                  <a:pt x="21" y="199"/>
                </a:lnTo>
                <a:lnTo>
                  <a:pt x="0" y="157"/>
                </a:lnTo>
                <a:lnTo>
                  <a:pt x="42" y="157"/>
                </a:lnTo>
                <a:close/>
              </a:path>
            </a:pathLst>
          </a:custGeom>
          <a:solidFill>
            <a:srgbClr val="004080"/>
          </a:solidFill>
          <a:ln w="3175" cap="flat">
            <a:solidFill>
              <a:srgbClr val="004080"/>
            </a:solidFill>
            <a:prstDash val="solid"/>
            <a:bevel/>
            <a:headEnd/>
            <a:tailEnd/>
          </a:ln>
        </p:spPr>
        <p:txBody>
          <a:bodyPr/>
          <a:lstStyle/>
          <a:p>
            <a:endParaRPr lang="en-US"/>
          </a:p>
        </p:txBody>
      </p:sp>
      <p:sp>
        <p:nvSpPr>
          <p:cNvPr id="58375" name="Rectangle 71"/>
          <p:cNvSpPr>
            <a:spLocks noChangeArrowheads="1"/>
          </p:cNvSpPr>
          <p:nvPr/>
        </p:nvSpPr>
        <p:spPr bwMode="auto">
          <a:xfrm>
            <a:off x="3130550" y="3700463"/>
            <a:ext cx="393700" cy="261937"/>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Times" pitchFamily="18" charset="0"/>
              </a:rPr>
              <a:t>P90 </a:t>
            </a:r>
            <a:endParaRPr lang="en-GB"/>
          </a:p>
        </p:txBody>
      </p:sp>
      <p:sp>
        <p:nvSpPr>
          <p:cNvPr id="58376" name="Line 72"/>
          <p:cNvSpPr>
            <a:spLocks noChangeShapeType="1"/>
          </p:cNvSpPr>
          <p:nvPr/>
        </p:nvSpPr>
        <p:spPr bwMode="auto">
          <a:xfrm flipH="1">
            <a:off x="3001963" y="5041900"/>
            <a:ext cx="377825" cy="125413"/>
          </a:xfrm>
          <a:prstGeom prst="line">
            <a:avLst/>
          </a:prstGeom>
          <a:noFill/>
          <a:ln w="7938" cap="rnd">
            <a:solidFill>
              <a:srgbClr val="004080"/>
            </a:solidFill>
            <a:round/>
            <a:headEnd/>
            <a:tailEnd/>
          </a:ln>
        </p:spPr>
        <p:txBody>
          <a:bodyPr/>
          <a:lstStyle/>
          <a:p>
            <a:endParaRPr lang="en-US"/>
          </a:p>
        </p:txBody>
      </p:sp>
      <p:sp>
        <p:nvSpPr>
          <p:cNvPr id="58377" name="Line 73"/>
          <p:cNvSpPr>
            <a:spLocks noChangeShapeType="1"/>
          </p:cNvSpPr>
          <p:nvPr/>
        </p:nvSpPr>
        <p:spPr bwMode="auto">
          <a:xfrm flipH="1">
            <a:off x="2751138" y="5278438"/>
            <a:ext cx="628650" cy="187325"/>
          </a:xfrm>
          <a:prstGeom prst="line">
            <a:avLst/>
          </a:prstGeom>
          <a:noFill/>
          <a:ln w="7938" cap="rnd">
            <a:solidFill>
              <a:srgbClr val="004080"/>
            </a:solidFill>
            <a:round/>
            <a:headEnd/>
            <a:tailEnd/>
          </a:ln>
        </p:spPr>
        <p:txBody>
          <a:bodyPr/>
          <a:lstStyle/>
          <a:p>
            <a:endParaRPr lang="en-US"/>
          </a:p>
        </p:txBody>
      </p:sp>
      <p:sp>
        <p:nvSpPr>
          <p:cNvPr id="58378" name="Line 74"/>
          <p:cNvSpPr>
            <a:spLocks noChangeShapeType="1"/>
          </p:cNvSpPr>
          <p:nvPr/>
        </p:nvSpPr>
        <p:spPr bwMode="auto">
          <a:xfrm flipH="1">
            <a:off x="2373313" y="5435600"/>
            <a:ext cx="1003300" cy="334963"/>
          </a:xfrm>
          <a:prstGeom prst="line">
            <a:avLst/>
          </a:prstGeom>
          <a:noFill/>
          <a:ln w="7938" cap="rnd">
            <a:solidFill>
              <a:srgbClr val="004080"/>
            </a:solidFill>
            <a:round/>
            <a:headEnd/>
            <a:tailEnd/>
          </a:ln>
        </p:spPr>
        <p:txBody>
          <a:bodyPr/>
          <a:lstStyle/>
          <a:p>
            <a:endParaRPr lang="en-US"/>
          </a:p>
        </p:txBody>
      </p:sp>
      <p:sp>
        <p:nvSpPr>
          <p:cNvPr id="58379" name="Line 75"/>
          <p:cNvSpPr>
            <a:spLocks noChangeShapeType="1"/>
          </p:cNvSpPr>
          <p:nvPr/>
        </p:nvSpPr>
        <p:spPr bwMode="auto">
          <a:xfrm flipH="1">
            <a:off x="3190875" y="5708650"/>
            <a:ext cx="188913" cy="61913"/>
          </a:xfrm>
          <a:prstGeom prst="line">
            <a:avLst/>
          </a:prstGeom>
          <a:noFill/>
          <a:ln w="7938" cap="rnd">
            <a:solidFill>
              <a:srgbClr val="004080"/>
            </a:solidFill>
            <a:round/>
            <a:headEnd/>
            <a:tailEnd/>
          </a:ln>
        </p:spPr>
        <p:txBody>
          <a:bodyPr/>
          <a:lstStyle/>
          <a:p>
            <a:endParaRPr lang="en-US"/>
          </a:p>
        </p:txBody>
      </p:sp>
      <p:sp>
        <p:nvSpPr>
          <p:cNvPr id="58380" name="Line 76"/>
          <p:cNvSpPr>
            <a:spLocks noChangeShapeType="1"/>
          </p:cNvSpPr>
          <p:nvPr/>
        </p:nvSpPr>
        <p:spPr bwMode="auto">
          <a:xfrm>
            <a:off x="4889500" y="4500563"/>
            <a:ext cx="0" cy="1270000"/>
          </a:xfrm>
          <a:prstGeom prst="line">
            <a:avLst/>
          </a:prstGeom>
          <a:noFill/>
          <a:ln w="17463">
            <a:solidFill>
              <a:srgbClr val="004080"/>
            </a:solidFill>
            <a:round/>
            <a:headEnd/>
            <a:tailEnd/>
          </a:ln>
        </p:spPr>
        <p:txBody>
          <a:bodyPr/>
          <a:lstStyle/>
          <a:p>
            <a:endParaRPr lang="en-US"/>
          </a:p>
        </p:txBody>
      </p:sp>
      <p:sp>
        <p:nvSpPr>
          <p:cNvPr id="58381" name="Line 77"/>
          <p:cNvSpPr>
            <a:spLocks noChangeShapeType="1"/>
          </p:cNvSpPr>
          <p:nvPr/>
        </p:nvSpPr>
        <p:spPr bwMode="auto">
          <a:xfrm flipH="1">
            <a:off x="2784475" y="5584825"/>
            <a:ext cx="596900" cy="185738"/>
          </a:xfrm>
          <a:prstGeom prst="line">
            <a:avLst/>
          </a:prstGeom>
          <a:noFill/>
          <a:ln w="7938" cap="rnd">
            <a:solidFill>
              <a:srgbClr val="004080"/>
            </a:solidFill>
            <a:round/>
            <a:headEnd/>
            <a:tailEnd/>
          </a:ln>
        </p:spPr>
        <p:txBody>
          <a:bodyPr/>
          <a:lstStyle/>
          <a:p>
            <a:endParaRPr lang="en-US"/>
          </a:p>
        </p:txBody>
      </p:sp>
      <p:sp>
        <p:nvSpPr>
          <p:cNvPr id="58382" name="Freeform 78"/>
          <p:cNvSpPr>
            <a:spLocks noEditPoints="1"/>
          </p:cNvSpPr>
          <p:nvPr/>
        </p:nvSpPr>
        <p:spPr bwMode="auto">
          <a:xfrm>
            <a:off x="4119563" y="3422650"/>
            <a:ext cx="14287" cy="2330450"/>
          </a:xfrm>
          <a:custGeom>
            <a:avLst/>
            <a:gdLst>
              <a:gd name="T0" fmla="*/ 2147483647 w 9"/>
              <a:gd name="T1" fmla="*/ 2147483647 h 1503"/>
              <a:gd name="T2" fmla="*/ 0 w 9"/>
              <a:gd name="T3" fmla="*/ 0 h 1503"/>
              <a:gd name="T4" fmla="*/ 2147483647 w 9"/>
              <a:gd name="T5" fmla="*/ 2147483647 h 1503"/>
              <a:gd name="T6" fmla="*/ 0 w 9"/>
              <a:gd name="T7" fmla="*/ 2147483647 h 1503"/>
              <a:gd name="T8" fmla="*/ 2147483647 w 9"/>
              <a:gd name="T9" fmla="*/ 2147483647 h 1503"/>
              <a:gd name="T10" fmla="*/ 2147483647 w 9"/>
              <a:gd name="T11" fmla="*/ 2147483647 h 1503"/>
              <a:gd name="T12" fmla="*/ 0 w 9"/>
              <a:gd name="T13" fmla="*/ 2147483647 h 1503"/>
              <a:gd name="T14" fmla="*/ 2147483647 w 9"/>
              <a:gd name="T15" fmla="*/ 2147483647 h 1503"/>
              <a:gd name="T16" fmla="*/ 0 w 9"/>
              <a:gd name="T17" fmla="*/ 2147483647 h 1503"/>
              <a:gd name="T18" fmla="*/ 2147483647 w 9"/>
              <a:gd name="T19" fmla="*/ 2147483647 h 1503"/>
              <a:gd name="T20" fmla="*/ 2147483647 w 9"/>
              <a:gd name="T21" fmla="*/ 2147483647 h 1503"/>
              <a:gd name="T22" fmla="*/ 0 w 9"/>
              <a:gd name="T23" fmla="*/ 2147483647 h 1503"/>
              <a:gd name="T24" fmla="*/ 2147483647 w 9"/>
              <a:gd name="T25" fmla="*/ 2147483647 h 1503"/>
              <a:gd name="T26" fmla="*/ 0 w 9"/>
              <a:gd name="T27" fmla="*/ 2147483647 h 1503"/>
              <a:gd name="T28" fmla="*/ 2147483647 w 9"/>
              <a:gd name="T29" fmla="*/ 2147483647 h 1503"/>
              <a:gd name="T30" fmla="*/ 2147483647 w 9"/>
              <a:gd name="T31" fmla="*/ 2147483647 h 1503"/>
              <a:gd name="T32" fmla="*/ 0 w 9"/>
              <a:gd name="T33" fmla="*/ 2147483647 h 1503"/>
              <a:gd name="T34" fmla="*/ 2147483647 w 9"/>
              <a:gd name="T35" fmla="*/ 2147483647 h 1503"/>
              <a:gd name="T36" fmla="*/ 0 w 9"/>
              <a:gd name="T37" fmla="*/ 2147483647 h 1503"/>
              <a:gd name="T38" fmla="*/ 2147483647 w 9"/>
              <a:gd name="T39" fmla="*/ 2147483647 h 1503"/>
              <a:gd name="T40" fmla="*/ 2147483647 w 9"/>
              <a:gd name="T41" fmla="*/ 2147483647 h 1503"/>
              <a:gd name="T42" fmla="*/ 0 w 9"/>
              <a:gd name="T43" fmla="*/ 2147483647 h 1503"/>
              <a:gd name="T44" fmla="*/ 2147483647 w 9"/>
              <a:gd name="T45" fmla="*/ 2147483647 h 1503"/>
              <a:gd name="T46" fmla="*/ 0 w 9"/>
              <a:gd name="T47" fmla="*/ 2147483647 h 1503"/>
              <a:gd name="T48" fmla="*/ 2147483647 w 9"/>
              <a:gd name="T49" fmla="*/ 2147483647 h 1503"/>
              <a:gd name="T50" fmla="*/ 2147483647 w 9"/>
              <a:gd name="T51" fmla="*/ 2147483647 h 1503"/>
              <a:gd name="T52" fmla="*/ 0 w 9"/>
              <a:gd name="T53" fmla="*/ 2147483647 h 1503"/>
              <a:gd name="T54" fmla="*/ 2147483647 w 9"/>
              <a:gd name="T55" fmla="*/ 2147483647 h 1503"/>
              <a:gd name="T56" fmla="*/ 0 w 9"/>
              <a:gd name="T57" fmla="*/ 2147483647 h 1503"/>
              <a:gd name="T58" fmla="*/ 2147483647 w 9"/>
              <a:gd name="T59" fmla="*/ 2147483647 h 1503"/>
              <a:gd name="T60" fmla="*/ 2147483647 w 9"/>
              <a:gd name="T61" fmla="*/ 2147483647 h 1503"/>
              <a:gd name="T62" fmla="*/ 0 w 9"/>
              <a:gd name="T63" fmla="*/ 2147483647 h 1503"/>
              <a:gd name="T64" fmla="*/ 2147483647 w 9"/>
              <a:gd name="T65" fmla="*/ 2147483647 h 1503"/>
              <a:gd name="T66" fmla="*/ 0 w 9"/>
              <a:gd name="T67" fmla="*/ 2147483647 h 1503"/>
              <a:gd name="T68" fmla="*/ 2147483647 w 9"/>
              <a:gd name="T69" fmla="*/ 2147483647 h 1503"/>
              <a:gd name="T70" fmla="*/ 2147483647 w 9"/>
              <a:gd name="T71" fmla="*/ 2147483647 h 1503"/>
              <a:gd name="T72" fmla="*/ 0 w 9"/>
              <a:gd name="T73" fmla="*/ 2147483647 h 1503"/>
              <a:gd name="T74" fmla="*/ 2147483647 w 9"/>
              <a:gd name="T75" fmla="*/ 2147483647 h 1503"/>
              <a:gd name="T76" fmla="*/ 0 w 9"/>
              <a:gd name="T77" fmla="*/ 2147483647 h 1503"/>
              <a:gd name="T78" fmla="*/ 2147483647 w 9"/>
              <a:gd name="T79" fmla="*/ 2147483647 h 1503"/>
              <a:gd name="T80" fmla="*/ 2147483647 w 9"/>
              <a:gd name="T81" fmla="*/ 2147483647 h 1503"/>
              <a:gd name="T82" fmla="*/ 0 w 9"/>
              <a:gd name="T83" fmla="*/ 2147483647 h 1503"/>
              <a:gd name="T84" fmla="*/ 2147483647 w 9"/>
              <a:gd name="T85" fmla="*/ 2147483647 h 1503"/>
              <a:gd name="T86" fmla="*/ 0 w 9"/>
              <a:gd name="T87" fmla="*/ 2147483647 h 1503"/>
              <a:gd name="T88" fmla="*/ 2147483647 w 9"/>
              <a:gd name="T89" fmla="*/ 2147483647 h 1503"/>
              <a:gd name="T90" fmla="*/ 2147483647 w 9"/>
              <a:gd name="T91" fmla="*/ 2147483647 h 1503"/>
              <a:gd name="T92" fmla="*/ 0 w 9"/>
              <a:gd name="T93" fmla="*/ 2147483647 h 1503"/>
              <a:gd name="T94" fmla="*/ 2147483647 w 9"/>
              <a:gd name="T95" fmla="*/ 2147483647 h 1503"/>
              <a:gd name="T96" fmla="*/ 0 w 9"/>
              <a:gd name="T97" fmla="*/ 2147483647 h 1503"/>
              <a:gd name="T98" fmla="*/ 2147483647 w 9"/>
              <a:gd name="T99" fmla="*/ 2147483647 h 1503"/>
              <a:gd name="T100" fmla="*/ 2147483647 w 9"/>
              <a:gd name="T101" fmla="*/ 2147483647 h 1503"/>
              <a:gd name="T102" fmla="*/ 0 w 9"/>
              <a:gd name="T103" fmla="*/ 2147483647 h 1503"/>
              <a:gd name="T104" fmla="*/ 2147483647 w 9"/>
              <a:gd name="T105" fmla="*/ 2147483647 h 1503"/>
              <a:gd name="T106" fmla="*/ 0 w 9"/>
              <a:gd name="T107" fmla="*/ 2147483647 h 1503"/>
              <a:gd name="T108" fmla="*/ 2147483647 w 9"/>
              <a:gd name="T109" fmla="*/ 2147483647 h 1503"/>
              <a:gd name="T110" fmla="*/ 2147483647 w 9"/>
              <a:gd name="T111" fmla="*/ 2147483647 h 1503"/>
              <a:gd name="T112" fmla="*/ 0 w 9"/>
              <a:gd name="T113" fmla="*/ 2147483647 h 1503"/>
              <a:gd name="T114" fmla="*/ 2147483647 w 9"/>
              <a:gd name="T115" fmla="*/ 2147483647 h 1503"/>
              <a:gd name="T116" fmla="*/ 0 w 9"/>
              <a:gd name="T117" fmla="*/ 2147483647 h 1503"/>
              <a:gd name="T118" fmla="*/ 2147483647 w 9"/>
              <a:gd name="T119" fmla="*/ 2147483647 h 1503"/>
              <a:gd name="T120" fmla="*/ 2147483647 w 9"/>
              <a:gd name="T121" fmla="*/ 2147483647 h 1503"/>
              <a:gd name="T122" fmla="*/ 0 w 9"/>
              <a:gd name="T123" fmla="*/ 2147483647 h 150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
              <a:gd name="T187" fmla="*/ 0 h 1503"/>
              <a:gd name="T188" fmla="*/ 9 w 9"/>
              <a:gd name="T189" fmla="*/ 1503 h 150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 h="1503">
                <a:moveTo>
                  <a:pt x="9" y="0"/>
                </a:moveTo>
                <a:lnTo>
                  <a:pt x="9" y="35"/>
                </a:lnTo>
                <a:lnTo>
                  <a:pt x="0" y="35"/>
                </a:lnTo>
                <a:lnTo>
                  <a:pt x="0" y="0"/>
                </a:lnTo>
                <a:lnTo>
                  <a:pt x="9" y="0"/>
                </a:lnTo>
                <a:close/>
                <a:moveTo>
                  <a:pt x="9" y="62"/>
                </a:moveTo>
                <a:lnTo>
                  <a:pt x="9" y="97"/>
                </a:lnTo>
                <a:lnTo>
                  <a:pt x="0" y="97"/>
                </a:lnTo>
                <a:lnTo>
                  <a:pt x="0" y="62"/>
                </a:lnTo>
                <a:lnTo>
                  <a:pt x="9" y="62"/>
                </a:lnTo>
                <a:close/>
                <a:moveTo>
                  <a:pt x="9" y="123"/>
                </a:moveTo>
                <a:lnTo>
                  <a:pt x="9" y="158"/>
                </a:lnTo>
                <a:lnTo>
                  <a:pt x="0" y="158"/>
                </a:lnTo>
                <a:lnTo>
                  <a:pt x="0" y="123"/>
                </a:lnTo>
                <a:lnTo>
                  <a:pt x="9" y="123"/>
                </a:lnTo>
                <a:close/>
                <a:moveTo>
                  <a:pt x="9" y="184"/>
                </a:moveTo>
                <a:lnTo>
                  <a:pt x="9" y="219"/>
                </a:lnTo>
                <a:lnTo>
                  <a:pt x="0" y="219"/>
                </a:lnTo>
                <a:lnTo>
                  <a:pt x="0" y="184"/>
                </a:lnTo>
                <a:lnTo>
                  <a:pt x="9" y="184"/>
                </a:lnTo>
                <a:close/>
                <a:moveTo>
                  <a:pt x="9" y="245"/>
                </a:moveTo>
                <a:lnTo>
                  <a:pt x="9" y="280"/>
                </a:lnTo>
                <a:lnTo>
                  <a:pt x="0" y="280"/>
                </a:lnTo>
                <a:lnTo>
                  <a:pt x="0" y="245"/>
                </a:lnTo>
                <a:lnTo>
                  <a:pt x="9" y="245"/>
                </a:lnTo>
                <a:close/>
                <a:moveTo>
                  <a:pt x="9" y="306"/>
                </a:moveTo>
                <a:lnTo>
                  <a:pt x="9" y="341"/>
                </a:lnTo>
                <a:lnTo>
                  <a:pt x="0" y="341"/>
                </a:lnTo>
                <a:lnTo>
                  <a:pt x="0" y="306"/>
                </a:lnTo>
                <a:lnTo>
                  <a:pt x="9" y="306"/>
                </a:lnTo>
                <a:close/>
                <a:moveTo>
                  <a:pt x="9" y="367"/>
                </a:moveTo>
                <a:lnTo>
                  <a:pt x="9" y="402"/>
                </a:lnTo>
                <a:lnTo>
                  <a:pt x="0" y="402"/>
                </a:lnTo>
                <a:lnTo>
                  <a:pt x="0" y="367"/>
                </a:lnTo>
                <a:lnTo>
                  <a:pt x="9" y="367"/>
                </a:lnTo>
                <a:close/>
                <a:moveTo>
                  <a:pt x="9" y="428"/>
                </a:moveTo>
                <a:lnTo>
                  <a:pt x="9" y="463"/>
                </a:lnTo>
                <a:lnTo>
                  <a:pt x="0" y="463"/>
                </a:lnTo>
                <a:lnTo>
                  <a:pt x="0" y="428"/>
                </a:lnTo>
                <a:lnTo>
                  <a:pt x="9" y="428"/>
                </a:lnTo>
                <a:close/>
                <a:moveTo>
                  <a:pt x="9" y="490"/>
                </a:moveTo>
                <a:lnTo>
                  <a:pt x="9" y="525"/>
                </a:lnTo>
                <a:lnTo>
                  <a:pt x="0" y="525"/>
                </a:lnTo>
                <a:lnTo>
                  <a:pt x="0" y="490"/>
                </a:lnTo>
                <a:lnTo>
                  <a:pt x="9" y="490"/>
                </a:lnTo>
                <a:close/>
                <a:moveTo>
                  <a:pt x="9" y="551"/>
                </a:moveTo>
                <a:lnTo>
                  <a:pt x="9" y="586"/>
                </a:lnTo>
                <a:lnTo>
                  <a:pt x="0" y="586"/>
                </a:lnTo>
                <a:lnTo>
                  <a:pt x="0" y="551"/>
                </a:lnTo>
                <a:lnTo>
                  <a:pt x="9" y="551"/>
                </a:lnTo>
                <a:close/>
                <a:moveTo>
                  <a:pt x="9" y="612"/>
                </a:moveTo>
                <a:lnTo>
                  <a:pt x="9" y="647"/>
                </a:lnTo>
                <a:lnTo>
                  <a:pt x="0" y="647"/>
                </a:lnTo>
                <a:lnTo>
                  <a:pt x="0" y="612"/>
                </a:lnTo>
                <a:lnTo>
                  <a:pt x="9" y="612"/>
                </a:lnTo>
                <a:close/>
                <a:moveTo>
                  <a:pt x="9" y="673"/>
                </a:moveTo>
                <a:lnTo>
                  <a:pt x="9" y="708"/>
                </a:lnTo>
                <a:lnTo>
                  <a:pt x="0" y="708"/>
                </a:lnTo>
                <a:lnTo>
                  <a:pt x="0" y="673"/>
                </a:lnTo>
                <a:lnTo>
                  <a:pt x="9" y="673"/>
                </a:lnTo>
                <a:close/>
                <a:moveTo>
                  <a:pt x="9" y="734"/>
                </a:moveTo>
                <a:lnTo>
                  <a:pt x="9" y="769"/>
                </a:lnTo>
                <a:lnTo>
                  <a:pt x="0" y="769"/>
                </a:lnTo>
                <a:lnTo>
                  <a:pt x="0" y="734"/>
                </a:lnTo>
                <a:lnTo>
                  <a:pt x="9" y="734"/>
                </a:lnTo>
                <a:close/>
                <a:moveTo>
                  <a:pt x="9" y="795"/>
                </a:moveTo>
                <a:lnTo>
                  <a:pt x="9" y="830"/>
                </a:lnTo>
                <a:lnTo>
                  <a:pt x="0" y="830"/>
                </a:lnTo>
                <a:lnTo>
                  <a:pt x="0" y="795"/>
                </a:lnTo>
                <a:lnTo>
                  <a:pt x="9" y="795"/>
                </a:lnTo>
                <a:close/>
                <a:moveTo>
                  <a:pt x="9" y="857"/>
                </a:moveTo>
                <a:lnTo>
                  <a:pt x="9" y="891"/>
                </a:lnTo>
                <a:lnTo>
                  <a:pt x="0" y="891"/>
                </a:lnTo>
                <a:lnTo>
                  <a:pt x="0" y="857"/>
                </a:lnTo>
                <a:lnTo>
                  <a:pt x="9" y="857"/>
                </a:lnTo>
                <a:close/>
                <a:moveTo>
                  <a:pt x="9" y="918"/>
                </a:moveTo>
                <a:lnTo>
                  <a:pt x="9" y="953"/>
                </a:lnTo>
                <a:lnTo>
                  <a:pt x="0" y="953"/>
                </a:lnTo>
                <a:lnTo>
                  <a:pt x="0" y="918"/>
                </a:lnTo>
                <a:lnTo>
                  <a:pt x="9" y="918"/>
                </a:lnTo>
                <a:close/>
                <a:moveTo>
                  <a:pt x="9" y="979"/>
                </a:moveTo>
                <a:lnTo>
                  <a:pt x="9" y="1014"/>
                </a:lnTo>
                <a:lnTo>
                  <a:pt x="0" y="1014"/>
                </a:lnTo>
                <a:lnTo>
                  <a:pt x="0" y="979"/>
                </a:lnTo>
                <a:lnTo>
                  <a:pt x="9" y="979"/>
                </a:lnTo>
                <a:close/>
                <a:moveTo>
                  <a:pt x="9" y="1040"/>
                </a:moveTo>
                <a:lnTo>
                  <a:pt x="9" y="1075"/>
                </a:lnTo>
                <a:lnTo>
                  <a:pt x="0" y="1075"/>
                </a:lnTo>
                <a:lnTo>
                  <a:pt x="0" y="1040"/>
                </a:lnTo>
                <a:lnTo>
                  <a:pt x="9" y="1040"/>
                </a:lnTo>
                <a:close/>
                <a:moveTo>
                  <a:pt x="9" y="1101"/>
                </a:moveTo>
                <a:lnTo>
                  <a:pt x="9" y="1136"/>
                </a:lnTo>
                <a:lnTo>
                  <a:pt x="0" y="1136"/>
                </a:lnTo>
                <a:lnTo>
                  <a:pt x="0" y="1101"/>
                </a:lnTo>
                <a:lnTo>
                  <a:pt x="9" y="1101"/>
                </a:lnTo>
                <a:close/>
                <a:moveTo>
                  <a:pt x="9" y="1162"/>
                </a:moveTo>
                <a:lnTo>
                  <a:pt x="9" y="1197"/>
                </a:lnTo>
                <a:lnTo>
                  <a:pt x="0" y="1197"/>
                </a:lnTo>
                <a:lnTo>
                  <a:pt x="0" y="1162"/>
                </a:lnTo>
                <a:lnTo>
                  <a:pt x="9" y="1162"/>
                </a:lnTo>
                <a:close/>
                <a:moveTo>
                  <a:pt x="9" y="1223"/>
                </a:moveTo>
                <a:lnTo>
                  <a:pt x="9" y="1258"/>
                </a:lnTo>
                <a:lnTo>
                  <a:pt x="0" y="1258"/>
                </a:lnTo>
                <a:lnTo>
                  <a:pt x="0" y="1223"/>
                </a:lnTo>
                <a:lnTo>
                  <a:pt x="9" y="1223"/>
                </a:lnTo>
                <a:close/>
                <a:moveTo>
                  <a:pt x="9" y="1285"/>
                </a:moveTo>
                <a:lnTo>
                  <a:pt x="9" y="1319"/>
                </a:lnTo>
                <a:lnTo>
                  <a:pt x="0" y="1319"/>
                </a:lnTo>
                <a:lnTo>
                  <a:pt x="0" y="1285"/>
                </a:lnTo>
                <a:lnTo>
                  <a:pt x="9" y="1285"/>
                </a:lnTo>
                <a:close/>
                <a:moveTo>
                  <a:pt x="9" y="1346"/>
                </a:moveTo>
                <a:lnTo>
                  <a:pt x="9" y="1381"/>
                </a:lnTo>
                <a:lnTo>
                  <a:pt x="0" y="1381"/>
                </a:lnTo>
                <a:lnTo>
                  <a:pt x="0" y="1346"/>
                </a:lnTo>
                <a:lnTo>
                  <a:pt x="9" y="1346"/>
                </a:lnTo>
                <a:close/>
                <a:moveTo>
                  <a:pt x="9" y="1407"/>
                </a:moveTo>
                <a:lnTo>
                  <a:pt x="9" y="1442"/>
                </a:lnTo>
                <a:lnTo>
                  <a:pt x="0" y="1442"/>
                </a:lnTo>
                <a:lnTo>
                  <a:pt x="0" y="1407"/>
                </a:lnTo>
                <a:lnTo>
                  <a:pt x="9" y="1407"/>
                </a:lnTo>
                <a:close/>
                <a:moveTo>
                  <a:pt x="9" y="1468"/>
                </a:moveTo>
                <a:lnTo>
                  <a:pt x="9" y="1503"/>
                </a:lnTo>
                <a:lnTo>
                  <a:pt x="0" y="1503"/>
                </a:lnTo>
                <a:lnTo>
                  <a:pt x="0" y="1468"/>
                </a:lnTo>
                <a:lnTo>
                  <a:pt x="9" y="1468"/>
                </a:lnTo>
                <a:close/>
              </a:path>
            </a:pathLst>
          </a:custGeom>
          <a:solidFill>
            <a:srgbClr val="000000"/>
          </a:solidFill>
          <a:ln w="3175" cap="flat">
            <a:solidFill>
              <a:srgbClr val="000000"/>
            </a:solidFill>
            <a:prstDash val="solid"/>
            <a:bevel/>
            <a:headEnd/>
            <a:tailEnd/>
          </a:ln>
        </p:spPr>
        <p:txBody>
          <a:bodyPr/>
          <a:lstStyle/>
          <a:p>
            <a:endParaRPr lang="en-US"/>
          </a:p>
        </p:txBody>
      </p:sp>
      <p:sp>
        <p:nvSpPr>
          <p:cNvPr id="58383" name="Freeform 79"/>
          <p:cNvSpPr>
            <a:spLocks noEditPoints="1"/>
          </p:cNvSpPr>
          <p:nvPr/>
        </p:nvSpPr>
        <p:spPr bwMode="auto">
          <a:xfrm>
            <a:off x="4067175" y="3040063"/>
            <a:ext cx="66675" cy="307975"/>
          </a:xfrm>
          <a:custGeom>
            <a:avLst/>
            <a:gdLst>
              <a:gd name="T0" fmla="*/ 2147483647 w 42"/>
              <a:gd name="T1" fmla="*/ 0 h 199"/>
              <a:gd name="T2" fmla="*/ 2147483647 w 42"/>
              <a:gd name="T3" fmla="*/ 2147483647 h 199"/>
              <a:gd name="T4" fmla="*/ 2147483647 w 42"/>
              <a:gd name="T5" fmla="*/ 2147483647 h 199"/>
              <a:gd name="T6" fmla="*/ 2147483647 w 42"/>
              <a:gd name="T7" fmla="*/ 0 h 199"/>
              <a:gd name="T8" fmla="*/ 2147483647 w 42"/>
              <a:gd name="T9" fmla="*/ 0 h 199"/>
              <a:gd name="T10" fmla="*/ 2147483647 w 42"/>
              <a:gd name="T11" fmla="*/ 2147483647 h 199"/>
              <a:gd name="T12" fmla="*/ 2147483647 w 42"/>
              <a:gd name="T13" fmla="*/ 2147483647 h 199"/>
              <a:gd name="T14" fmla="*/ 0 w 42"/>
              <a:gd name="T15" fmla="*/ 2147483647 h 199"/>
              <a:gd name="T16" fmla="*/ 2147483647 w 42"/>
              <a:gd name="T17" fmla="*/ 2147483647 h 1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99"/>
              <a:gd name="T29" fmla="*/ 42 w 42"/>
              <a:gd name="T30" fmla="*/ 199 h 1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99">
                <a:moveTo>
                  <a:pt x="26" y="0"/>
                </a:moveTo>
                <a:lnTo>
                  <a:pt x="26" y="164"/>
                </a:lnTo>
                <a:lnTo>
                  <a:pt x="17" y="164"/>
                </a:lnTo>
                <a:lnTo>
                  <a:pt x="17" y="0"/>
                </a:lnTo>
                <a:lnTo>
                  <a:pt x="26" y="0"/>
                </a:lnTo>
                <a:close/>
                <a:moveTo>
                  <a:pt x="42" y="157"/>
                </a:moveTo>
                <a:lnTo>
                  <a:pt x="21" y="199"/>
                </a:lnTo>
                <a:lnTo>
                  <a:pt x="0" y="157"/>
                </a:lnTo>
                <a:lnTo>
                  <a:pt x="42" y="157"/>
                </a:lnTo>
                <a:close/>
              </a:path>
            </a:pathLst>
          </a:custGeom>
          <a:solidFill>
            <a:srgbClr val="004080"/>
          </a:solidFill>
          <a:ln w="3175" cap="flat">
            <a:solidFill>
              <a:srgbClr val="004080"/>
            </a:solidFill>
            <a:prstDash val="solid"/>
            <a:bevel/>
            <a:headEnd/>
            <a:tailEnd/>
          </a:ln>
        </p:spPr>
        <p:txBody>
          <a:bodyPr/>
          <a:lstStyle/>
          <a:p>
            <a:endParaRPr lang="en-US"/>
          </a:p>
        </p:txBody>
      </p:sp>
      <p:sp>
        <p:nvSpPr>
          <p:cNvPr id="58384" name="Freeform 80"/>
          <p:cNvSpPr>
            <a:spLocks noEditPoints="1"/>
          </p:cNvSpPr>
          <p:nvPr/>
        </p:nvSpPr>
        <p:spPr bwMode="auto">
          <a:xfrm>
            <a:off x="4859338" y="4121150"/>
            <a:ext cx="66675" cy="309563"/>
          </a:xfrm>
          <a:custGeom>
            <a:avLst/>
            <a:gdLst>
              <a:gd name="T0" fmla="*/ 2147483647 w 42"/>
              <a:gd name="T1" fmla="*/ 0 h 199"/>
              <a:gd name="T2" fmla="*/ 2147483647 w 42"/>
              <a:gd name="T3" fmla="*/ 2147483647 h 199"/>
              <a:gd name="T4" fmla="*/ 2147483647 w 42"/>
              <a:gd name="T5" fmla="*/ 2147483647 h 199"/>
              <a:gd name="T6" fmla="*/ 2147483647 w 42"/>
              <a:gd name="T7" fmla="*/ 0 h 199"/>
              <a:gd name="T8" fmla="*/ 2147483647 w 42"/>
              <a:gd name="T9" fmla="*/ 0 h 199"/>
              <a:gd name="T10" fmla="*/ 2147483647 w 42"/>
              <a:gd name="T11" fmla="*/ 2147483647 h 199"/>
              <a:gd name="T12" fmla="*/ 2147483647 w 42"/>
              <a:gd name="T13" fmla="*/ 2147483647 h 199"/>
              <a:gd name="T14" fmla="*/ 0 w 42"/>
              <a:gd name="T15" fmla="*/ 2147483647 h 199"/>
              <a:gd name="T16" fmla="*/ 2147483647 w 42"/>
              <a:gd name="T17" fmla="*/ 2147483647 h 1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99"/>
              <a:gd name="T29" fmla="*/ 42 w 42"/>
              <a:gd name="T30" fmla="*/ 199 h 1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99">
                <a:moveTo>
                  <a:pt x="26" y="0"/>
                </a:moveTo>
                <a:lnTo>
                  <a:pt x="26" y="164"/>
                </a:lnTo>
                <a:lnTo>
                  <a:pt x="17" y="164"/>
                </a:lnTo>
                <a:lnTo>
                  <a:pt x="17" y="0"/>
                </a:lnTo>
                <a:lnTo>
                  <a:pt x="26" y="0"/>
                </a:lnTo>
                <a:close/>
                <a:moveTo>
                  <a:pt x="42" y="157"/>
                </a:moveTo>
                <a:lnTo>
                  <a:pt x="21" y="199"/>
                </a:lnTo>
                <a:lnTo>
                  <a:pt x="0" y="157"/>
                </a:lnTo>
                <a:lnTo>
                  <a:pt x="42" y="157"/>
                </a:lnTo>
                <a:close/>
              </a:path>
            </a:pathLst>
          </a:custGeom>
          <a:solidFill>
            <a:srgbClr val="004080"/>
          </a:solidFill>
          <a:ln w="3175" cap="flat">
            <a:solidFill>
              <a:srgbClr val="004080"/>
            </a:solidFill>
            <a:prstDash val="solid"/>
            <a:bevel/>
            <a:headEnd/>
            <a:tailEnd/>
          </a:ln>
        </p:spPr>
        <p:txBody>
          <a:bodyPr/>
          <a:lstStyle/>
          <a:p>
            <a:endParaRPr lang="en-US"/>
          </a:p>
        </p:txBody>
      </p:sp>
      <p:sp>
        <p:nvSpPr>
          <p:cNvPr id="58385" name="Rectangle 81"/>
          <p:cNvSpPr>
            <a:spLocks noChangeArrowheads="1"/>
          </p:cNvSpPr>
          <p:nvPr/>
        </p:nvSpPr>
        <p:spPr bwMode="auto">
          <a:xfrm>
            <a:off x="3922713" y="2716213"/>
            <a:ext cx="393700" cy="261937"/>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Times" pitchFamily="18" charset="0"/>
              </a:rPr>
              <a:t>P50 </a:t>
            </a:r>
            <a:endParaRPr lang="en-GB"/>
          </a:p>
        </p:txBody>
      </p:sp>
      <p:sp>
        <p:nvSpPr>
          <p:cNvPr id="58386" name="Rectangle 82"/>
          <p:cNvSpPr>
            <a:spLocks noChangeArrowheads="1"/>
          </p:cNvSpPr>
          <p:nvPr/>
        </p:nvSpPr>
        <p:spPr bwMode="auto">
          <a:xfrm>
            <a:off x="4786313" y="3700463"/>
            <a:ext cx="393700" cy="261937"/>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Times" pitchFamily="18" charset="0"/>
              </a:rPr>
              <a:t>P10 </a:t>
            </a:r>
            <a:endParaRPr lang="en-GB"/>
          </a:p>
        </p:txBody>
      </p:sp>
      <p:sp>
        <p:nvSpPr>
          <p:cNvPr id="7188" name="Text Box 83"/>
          <p:cNvSpPr txBox="1">
            <a:spLocks noChangeArrowheads="1"/>
          </p:cNvSpPr>
          <p:nvPr/>
        </p:nvSpPr>
        <p:spPr bwMode="auto">
          <a:xfrm>
            <a:off x="908050" y="1187450"/>
            <a:ext cx="7418388" cy="2197100"/>
          </a:xfrm>
          <a:prstGeom prst="rect">
            <a:avLst/>
          </a:prstGeom>
          <a:noFill/>
          <a:ln>
            <a:noFill/>
          </a:ln>
          <a:extLst>
            <a:ext uri="{909E8E84-426E-40DD-AFC4-6F175D3DCCD1}"/>
            <a:ext uri="{91240B29-F687-4F45-9708-019B960494DF}"/>
          </a:extLst>
        </p:spPr>
        <p:txBody>
          <a:bodyPr>
            <a:spAutoFit/>
          </a:bodyPr>
          <a:lstStyle>
            <a:lvl1pPr eaLnBrk="0" hangingPunct="0">
              <a:defRPr b="1">
                <a:solidFill>
                  <a:schemeClr val="tx1"/>
                </a:solidFill>
                <a:latin typeface="Arial" charset="0"/>
                <a:ea typeface="MS PGothic" pitchFamily="34" charset="-128"/>
              </a:defRPr>
            </a:lvl1pPr>
            <a:lvl2pPr marL="742950" indent="-285750" eaLnBrk="0" hangingPunct="0">
              <a:defRPr b="1">
                <a:solidFill>
                  <a:schemeClr val="tx1"/>
                </a:solidFill>
                <a:latin typeface="Arial" charset="0"/>
                <a:ea typeface="MS PGothic" pitchFamily="34" charset="-128"/>
              </a:defRPr>
            </a:lvl2pPr>
            <a:lvl3pPr marL="1143000" indent="-228600" eaLnBrk="0" hangingPunct="0">
              <a:defRPr b="1">
                <a:solidFill>
                  <a:schemeClr val="tx1"/>
                </a:solidFill>
                <a:latin typeface="Arial" charset="0"/>
                <a:ea typeface="MS PGothic" pitchFamily="34" charset="-128"/>
              </a:defRPr>
            </a:lvl3pPr>
            <a:lvl4pPr marL="1600200" indent="-228600" eaLnBrk="0" hangingPunct="0">
              <a:defRPr b="1">
                <a:solidFill>
                  <a:schemeClr val="tx1"/>
                </a:solidFill>
                <a:latin typeface="Arial" charset="0"/>
                <a:ea typeface="MS PGothic" pitchFamily="34" charset="-128"/>
              </a:defRPr>
            </a:lvl4pPr>
            <a:lvl5pPr marL="2057400" indent="-228600" eaLnBrk="0" hangingPunct="0">
              <a:defRPr b="1">
                <a:solidFill>
                  <a:schemeClr val="tx1"/>
                </a:solidFill>
                <a:latin typeface="Arial" charset="0"/>
                <a:ea typeface="MS PGothic" pitchFamily="34" charset="-128"/>
              </a:defRPr>
            </a:lvl5pPr>
            <a:lvl6pPr marL="2514600" indent="-228600" eaLnBrk="0" fontAlgn="base" hangingPunct="0">
              <a:spcBef>
                <a:spcPct val="0"/>
              </a:spcBef>
              <a:spcAft>
                <a:spcPct val="0"/>
              </a:spcAft>
              <a:defRPr b="1">
                <a:solidFill>
                  <a:schemeClr val="tx1"/>
                </a:solidFill>
                <a:latin typeface="Arial" charset="0"/>
                <a:ea typeface="MS PGothic" pitchFamily="34" charset="-128"/>
              </a:defRPr>
            </a:lvl6pPr>
            <a:lvl7pPr marL="2971800" indent="-228600" eaLnBrk="0" fontAlgn="base" hangingPunct="0">
              <a:spcBef>
                <a:spcPct val="0"/>
              </a:spcBef>
              <a:spcAft>
                <a:spcPct val="0"/>
              </a:spcAft>
              <a:defRPr b="1">
                <a:solidFill>
                  <a:schemeClr val="tx1"/>
                </a:solidFill>
                <a:latin typeface="Arial" charset="0"/>
                <a:ea typeface="MS PGothic" pitchFamily="34" charset="-128"/>
              </a:defRPr>
            </a:lvl7pPr>
            <a:lvl8pPr marL="3429000" indent="-228600" eaLnBrk="0" fontAlgn="base" hangingPunct="0">
              <a:spcBef>
                <a:spcPct val="0"/>
              </a:spcBef>
              <a:spcAft>
                <a:spcPct val="0"/>
              </a:spcAft>
              <a:defRPr b="1">
                <a:solidFill>
                  <a:schemeClr val="tx1"/>
                </a:solidFill>
                <a:latin typeface="Arial" charset="0"/>
                <a:ea typeface="MS PGothic" pitchFamily="34" charset="-128"/>
              </a:defRPr>
            </a:lvl8pPr>
            <a:lvl9pPr marL="3886200" indent="-228600" eaLnBrk="0" fontAlgn="base" hangingPunct="0">
              <a:spcBef>
                <a:spcPct val="0"/>
              </a:spcBef>
              <a:spcAft>
                <a:spcPct val="0"/>
              </a:spcAft>
              <a:defRPr b="1">
                <a:solidFill>
                  <a:schemeClr val="tx1"/>
                </a:solidFill>
                <a:latin typeface="Arial" charset="0"/>
                <a:ea typeface="MS PGothic" pitchFamily="34" charset="-128"/>
              </a:defRPr>
            </a:lvl9pPr>
          </a:lstStyle>
          <a:p>
            <a:pPr lvl="1">
              <a:lnSpc>
                <a:spcPct val="90000"/>
              </a:lnSpc>
              <a:spcBef>
                <a:spcPct val="20000"/>
              </a:spcBef>
              <a:buFontTx/>
              <a:buChar char="–"/>
              <a:defRPr/>
            </a:pPr>
            <a:r>
              <a:rPr lang="en-GB" sz="1600" b="0" dirty="0">
                <a:latin typeface="+mn-lt"/>
                <a:cs typeface="+mn-cs"/>
                <a:sym typeface="Wingdings" pitchFamily="2" charset="2"/>
              </a:rPr>
              <a:t>Individual uncertainties combined to give results as in example graph below</a:t>
            </a:r>
          </a:p>
          <a:p>
            <a:pPr lvl="1">
              <a:lnSpc>
                <a:spcPct val="90000"/>
              </a:lnSpc>
              <a:spcBef>
                <a:spcPct val="20000"/>
              </a:spcBef>
              <a:buFontTx/>
              <a:buChar char="–"/>
              <a:defRPr/>
            </a:pPr>
            <a:r>
              <a:rPr lang="en-GB" sz="1600" b="0" dirty="0">
                <a:latin typeface="+mn-lt"/>
                <a:cs typeface="+mn-cs"/>
                <a:sym typeface="Wingdings" pitchFamily="2" charset="2"/>
              </a:rPr>
              <a:t>P50, P90 and P99 energy levels for 1, 10 or 20 year future periods often presented</a:t>
            </a:r>
          </a:p>
          <a:p>
            <a:pPr lvl="1">
              <a:lnSpc>
                <a:spcPct val="90000"/>
              </a:lnSpc>
              <a:spcBef>
                <a:spcPct val="20000"/>
              </a:spcBef>
              <a:buFontTx/>
              <a:buChar char="–"/>
              <a:defRPr/>
            </a:pPr>
            <a:r>
              <a:rPr lang="en-GB" sz="1600" b="0" dirty="0">
                <a:latin typeface="+mn-lt"/>
                <a:cs typeface="+mn-cs"/>
                <a:sym typeface="Wingdings" pitchFamily="2" charset="2"/>
              </a:rPr>
              <a:t>	P50 and P90 (10 year) commonly used by financiers in Europe</a:t>
            </a:r>
          </a:p>
          <a:p>
            <a:pPr lvl="1">
              <a:lnSpc>
                <a:spcPct val="90000"/>
              </a:lnSpc>
              <a:spcBef>
                <a:spcPct val="20000"/>
              </a:spcBef>
              <a:buFontTx/>
              <a:buChar char="–"/>
              <a:defRPr/>
            </a:pPr>
            <a:r>
              <a:rPr lang="en-GB" sz="1600" b="0" dirty="0">
                <a:latin typeface="+mn-lt"/>
                <a:cs typeface="+mn-cs"/>
                <a:sym typeface="Wingdings" pitchFamily="2" charset="2"/>
              </a:rPr>
              <a:t>	P50 and P99 (1 year) commonly used by financiers in North America</a:t>
            </a:r>
          </a:p>
          <a:p>
            <a:pPr lvl="1">
              <a:lnSpc>
                <a:spcPct val="90000"/>
              </a:lnSpc>
              <a:spcBef>
                <a:spcPct val="20000"/>
              </a:spcBef>
              <a:buFontTx/>
              <a:buChar char="–"/>
              <a:defRPr/>
            </a:pPr>
            <a:endParaRPr lang="en-GB" sz="1600" b="0" dirty="0">
              <a:latin typeface="+mn-lt"/>
              <a:cs typeface="+mn-cs"/>
              <a:sym typeface="Wingdings" pitchFamily="2" charset="2"/>
            </a:endParaRPr>
          </a:p>
          <a:p>
            <a:pPr eaLnBrk="1" hangingPunct="1">
              <a:lnSpc>
                <a:spcPct val="120000"/>
              </a:lnSpc>
              <a:spcBef>
                <a:spcPct val="20000"/>
              </a:spcBef>
              <a:defRPr/>
            </a:pPr>
            <a:endParaRPr lang="en-US" sz="1800" b="0" dirty="0" smtClean="0">
              <a:cs typeface="+mn-cs"/>
            </a:endParaRPr>
          </a:p>
        </p:txBody>
      </p:sp>
      <p:sp>
        <p:nvSpPr>
          <p:cNvPr id="58388" name="Freeform 84"/>
          <p:cNvSpPr>
            <a:spLocks noEditPoints="1"/>
          </p:cNvSpPr>
          <p:nvPr/>
        </p:nvSpPr>
        <p:spPr bwMode="auto">
          <a:xfrm>
            <a:off x="2254250" y="5268913"/>
            <a:ext cx="66675" cy="307975"/>
          </a:xfrm>
          <a:custGeom>
            <a:avLst/>
            <a:gdLst>
              <a:gd name="T0" fmla="*/ 2147483647 w 42"/>
              <a:gd name="T1" fmla="*/ 0 h 199"/>
              <a:gd name="T2" fmla="*/ 2147483647 w 42"/>
              <a:gd name="T3" fmla="*/ 2147483647 h 199"/>
              <a:gd name="T4" fmla="*/ 2147483647 w 42"/>
              <a:gd name="T5" fmla="*/ 2147483647 h 199"/>
              <a:gd name="T6" fmla="*/ 2147483647 w 42"/>
              <a:gd name="T7" fmla="*/ 0 h 199"/>
              <a:gd name="T8" fmla="*/ 2147483647 w 42"/>
              <a:gd name="T9" fmla="*/ 0 h 199"/>
              <a:gd name="T10" fmla="*/ 2147483647 w 42"/>
              <a:gd name="T11" fmla="*/ 2147483647 h 199"/>
              <a:gd name="T12" fmla="*/ 2147483647 w 42"/>
              <a:gd name="T13" fmla="*/ 2147483647 h 199"/>
              <a:gd name="T14" fmla="*/ 0 w 42"/>
              <a:gd name="T15" fmla="*/ 2147483647 h 199"/>
              <a:gd name="T16" fmla="*/ 2147483647 w 42"/>
              <a:gd name="T17" fmla="*/ 2147483647 h 1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99"/>
              <a:gd name="T29" fmla="*/ 42 w 42"/>
              <a:gd name="T30" fmla="*/ 199 h 1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99">
                <a:moveTo>
                  <a:pt x="26" y="0"/>
                </a:moveTo>
                <a:lnTo>
                  <a:pt x="26" y="164"/>
                </a:lnTo>
                <a:lnTo>
                  <a:pt x="17" y="164"/>
                </a:lnTo>
                <a:lnTo>
                  <a:pt x="17" y="0"/>
                </a:lnTo>
                <a:lnTo>
                  <a:pt x="26" y="0"/>
                </a:lnTo>
                <a:close/>
                <a:moveTo>
                  <a:pt x="42" y="157"/>
                </a:moveTo>
                <a:lnTo>
                  <a:pt x="21" y="199"/>
                </a:lnTo>
                <a:lnTo>
                  <a:pt x="0" y="157"/>
                </a:lnTo>
                <a:lnTo>
                  <a:pt x="42" y="157"/>
                </a:lnTo>
                <a:close/>
              </a:path>
            </a:pathLst>
          </a:custGeom>
          <a:solidFill>
            <a:srgbClr val="004080"/>
          </a:solidFill>
          <a:ln w="3175" cap="flat">
            <a:solidFill>
              <a:srgbClr val="004080"/>
            </a:solidFill>
            <a:prstDash val="solid"/>
            <a:bevel/>
            <a:headEnd/>
            <a:tailEnd/>
          </a:ln>
        </p:spPr>
        <p:txBody>
          <a:bodyPr/>
          <a:lstStyle/>
          <a:p>
            <a:endParaRPr lang="en-US"/>
          </a:p>
        </p:txBody>
      </p:sp>
      <p:sp>
        <p:nvSpPr>
          <p:cNvPr id="58389" name="Rectangle 85"/>
          <p:cNvSpPr>
            <a:spLocks noChangeArrowheads="1"/>
          </p:cNvSpPr>
          <p:nvPr/>
        </p:nvSpPr>
        <p:spPr bwMode="auto">
          <a:xfrm>
            <a:off x="2057400" y="4924425"/>
            <a:ext cx="393700" cy="261938"/>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Times" pitchFamily="18" charset="0"/>
              </a:rPr>
              <a:t>P99 </a:t>
            </a:r>
            <a:endParaRPr lang="en-GB"/>
          </a:p>
        </p:txBody>
      </p:sp>
      <p:sp>
        <p:nvSpPr>
          <p:cNvPr id="58390" name="Freeform 86"/>
          <p:cNvSpPr>
            <a:spLocks noEditPoints="1"/>
          </p:cNvSpPr>
          <p:nvPr/>
        </p:nvSpPr>
        <p:spPr bwMode="auto">
          <a:xfrm>
            <a:off x="5859463" y="5302250"/>
            <a:ext cx="66675" cy="307975"/>
          </a:xfrm>
          <a:custGeom>
            <a:avLst/>
            <a:gdLst>
              <a:gd name="T0" fmla="*/ 2147483647 w 42"/>
              <a:gd name="T1" fmla="*/ 0 h 199"/>
              <a:gd name="T2" fmla="*/ 2147483647 w 42"/>
              <a:gd name="T3" fmla="*/ 2147483647 h 199"/>
              <a:gd name="T4" fmla="*/ 2147483647 w 42"/>
              <a:gd name="T5" fmla="*/ 2147483647 h 199"/>
              <a:gd name="T6" fmla="*/ 2147483647 w 42"/>
              <a:gd name="T7" fmla="*/ 0 h 199"/>
              <a:gd name="T8" fmla="*/ 2147483647 w 42"/>
              <a:gd name="T9" fmla="*/ 0 h 199"/>
              <a:gd name="T10" fmla="*/ 2147483647 w 42"/>
              <a:gd name="T11" fmla="*/ 2147483647 h 199"/>
              <a:gd name="T12" fmla="*/ 2147483647 w 42"/>
              <a:gd name="T13" fmla="*/ 2147483647 h 199"/>
              <a:gd name="T14" fmla="*/ 0 w 42"/>
              <a:gd name="T15" fmla="*/ 2147483647 h 199"/>
              <a:gd name="T16" fmla="*/ 2147483647 w 42"/>
              <a:gd name="T17" fmla="*/ 2147483647 h 1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99"/>
              <a:gd name="T29" fmla="*/ 42 w 42"/>
              <a:gd name="T30" fmla="*/ 199 h 1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99">
                <a:moveTo>
                  <a:pt x="26" y="0"/>
                </a:moveTo>
                <a:lnTo>
                  <a:pt x="26" y="164"/>
                </a:lnTo>
                <a:lnTo>
                  <a:pt x="17" y="164"/>
                </a:lnTo>
                <a:lnTo>
                  <a:pt x="17" y="0"/>
                </a:lnTo>
                <a:lnTo>
                  <a:pt x="26" y="0"/>
                </a:lnTo>
                <a:close/>
                <a:moveTo>
                  <a:pt x="42" y="157"/>
                </a:moveTo>
                <a:lnTo>
                  <a:pt x="21" y="199"/>
                </a:lnTo>
                <a:lnTo>
                  <a:pt x="0" y="157"/>
                </a:lnTo>
                <a:lnTo>
                  <a:pt x="42" y="157"/>
                </a:lnTo>
                <a:close/>
              </a:path>
            </a:pathLst>
          </a:custGeom>
          <a:solidFill>
            <a:srgbClr val="004080"/>
          </a:solidFill>
          <a:ln w="3175" cap="flat">
            <a:solidFill>
              <a:srgbClr val="004080"/>
            </a:solidFill>
            <a:prstDash val="solid"/>
            <a:bevel/>
            <a:headEnd/>
            <a:tailEnd/>
          </a:ln>
        </p:spPr>
        <p:txBody>
          <a:bodyPr/>
          <a:lstStyle/>
          <a:p>
            <a:endParaRPr lang="en-US"/>
          </a:p>
        </p:txBody>
      </p:sp>
      <p:sp>
        <p:nvSpPr>
          <p:cNvPr id="58391" name="Rectangle 87"/>
          <p:cNvSpPr>
            <a:spLocks noChangeArrowheads="1"/>
          </p:cNvSpPr>
          <p:nvPr/>
        </p:nvSpPr>
        <p:spPr bwMode="auto">
          <a:xfrm>
            <a:off x="5716588" y="4957763"/>
            <a:ext cx="285750" cy="261937"/>
          </a:xfrm>
          <a:prstGeom prst="rect">
            <a:avLst/>
          </a:prstGeom>
          <a:noFill/>
          <a:ln w="9525">
            <a:noFill/>
            <a:miter lim="800000"/>
            <a:headEnd/>
            <a:tailEnd/>
          </a:ln>
        </p:spPr>
        <p:txBody>
          <a:bodyPr wrap="none" lIns="0" tIns="0" rIns="0" bIns="0">
            <a:spAutoFit/>
          </a:bodyPr>
          <a:lstStyle/>
          <a:p>
            <a:pPr algn="ctr"/>
            <a:r>
              <a:rPr lang="en-GB" sz="1700">
                <a:solidFill>
                  <a:srgbClr val="004080"/>
                </a:solidFill>
                <a:latin typeface="Times" pitchFamily="18" charset="0"/>
              </a:rPr>
              <a:t>P1 </a:t>
            </a:r>
            <a:endParaRPr lang="en-GB"/>
          </a:p>
        </p:txBody>
      </p:sp>
      <p:sp>
        <p:nvSpPr>
          <p:cNvPr id="58392" name="Title 1"/>
          <p:cNvSpPr>
            <a:spLocks noGrp="1"/>
          </p:cNvSpPr>
          <p:nvPr>
            <p:ph type="title"/>
          </p:nvPr>
        </p:nvSpPr>
        <p:spPr>
          <a:xfrm>
            <a:off x="381000" y="228600"/>
            <a:ext cx="8229600" cy="1143000"/>
          </a:xfrm>
        </p:spPr>
        <p:txBody>
          <a:bodyPr/>
          <a:lstStyle/>
          <a:p>
            <a:r>
              <a:rPr lang="en-US" smtClean="0"/>
              <a:t>General Description of Uncertainty Analysis</a:t>
            </a:r>
            <a:endParaRPr lang="en-JM"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p:txBody>
          <a:bodyPr/>
          <a:lstStyle/>
          <a:p>
            <a:r>
              <a:rPr lang="en-US" smtClean="0"/>
              <a:t>Use of Probability of Different Capacity Factors</a:t>
            </a:r>
          </a:p>
        </p:txBody>
      </p:sp>
      <p:pic>
        <p:nvPicPr>
          <p:cNvPr id="59395" name="Picture 4"/>
          <p:cNvPicPr>
            <a:picLocks noGrp="1" noChangeAspect="1" noChangeArrowheads="1"/>
          </p:cNvPicPr>
          <p:nvPr>
            <p:ph type="body" idx="4294967295"/>
          </p:nvPr>
        </p:nvPicPr>
        <p:blipFill>
          <a:blip r:embed="rId2" cstate="print"/>
          <a:srcRect/>
          <a:stretch>
            <a:fillRect/>
          </a:stretch>
        </p:blipFill>
        <p:spPr>
          <a:xfrm>
            <a:off x="11113" y="2133600"/>
            <a:ext cx="9101137" cy="3178175"/>
          </a:xfrm>
        </p:spPr>
      </p:pic>
      <p:sp>
        <p:nvSpPr>
          <p:cNvPr id="5939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5939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59398" name="Slide Number Placeholder 3"/>
          <p:cNvSpPr>
            <a:spLocks noGrp="1"/>
          </p:cNvSpPr>
          <p:nvPr>
            <p:ph type="sldNum" sz="quarter" idx="12"/>
          </p:nvPr>
        </p:nvSpPr>
        <p:spPr/>
        <p:txBody>
          <a:bodyPr/>
          <a:lstStyle/>
          <a:p>
            <a:pPr>
              <a:defRPr/>
            </a:pPr>
            <a:fld id="{50FD4713-8DD5-48A2-9928-4A4FF95906EE}" type="slidenum">
              <a:rPr lang="en-US" smtClean="0">
                <a:latin typeface="Arial" pitchFamily="34" charset="0"/>
              </a:rPr>
              <a:pPr>
                <a:defRPr/>
              </a:pPr>
              <a:t>57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pPr eaLnBrk="1" hangingPunct="1"/>
            <a:r>
              <a:rPr lang="en-US" smtClean="0"/>
              <a:t>Example of Wind Speed Variability Analysis - FPL</a:t>
            </a:r>
          </a:p>
        </p:txBody>
      </p:sp>
      <p:sp>
        <p:nvSpPr>
          <p:cNvPr id="60419" name="Rectangle 3"/>
          <p:cNvSpPr>
            <a:spLocks noGrp="1" noChangeArrowheads="1"/>
          </p:cNvSpPr>
          <p:nvPr>
            <p:ph type="body" idx="4294967295"/>
          </p:nvPr>
        </p:nvSpPr>
        <p:spPr/>
        <p:txBody>
          <a:bodyPr/>
          <a:lstStyle/>
          <a:p>
            <a:pPr eaLnBrk="1" hangingPunct="1"/>
            <a:r>
              <a:rPr lang="en-US" smtClean="0"/>
              <a:t>Understand the difference between long-term and short-term wind speed risk – the changes are much higher in the long-term.</a:t>
            </a:r>
          </a:p>
          <a:p>
            <a:pPr eaLnBrk="1" hangingPunct="1"/>
            <a:endParaRPr lang="en-US" smtClean="0"/>
          </a:p>
        </p:txBody>
      </p:sp>
      <p:pic>
        <p:nvPicPr>
          <p:cNvPr id="60420" name="Picture 4"/>
          <p:cNvPicPr>
            <a:picLocks noChangeAspect="1" noChangeArrowheads="1"/>
          </p:cNvPicPr>
          <p:nvPr/>
        </p:nvPicPr>
        <p:blipFill>
          <a:blip r:embed="rId2" cstate="print"/>
          <a:srcRect/>
          <a:stretch>
            <a:fillRect/>
          </a:stretch>
        </p:blipFill>
        <p:spPr bwMode="auto">
          <a:xfrm>
            <a:off x="1136650" y="3048000"/>
            <a:ext cx="6559550" cy="3211513"/>
          </a:xfrm>
          <a:prstGeom prst="rect">
            <a:avLst/>
          </a:prstGeom>
          <a:noFill/>
          <a:ln w="9525">
            <a:noFill/>
            <a:miter lim="800000"/>
            <a:headEnd/>
            <a:tailEnd/>
          </a:ln>
        </p:spPr>
      </p:pic>
      <p:sp>
        <p:nvSpPr>
          <p:cNvPr id="60421"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60422"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60423" name="Slide Number Placeholder 3"/>
          <p:cNvSpPr>
            <a:spLocks noGrp="1"/>
          </p:cNvSpPr>
          <p:nvPr>
            <p:ph type="sldNum" sz="quarter" idx="12"/>
          </p:nvPr>
        </p:nvSpPr>
        <p:spPr/>
        <p:txBody>
          <a:bodyPr/>
          <a:lstStyle/>
          <a:p>
            <a:pPr>
              <a:defRPr/>
            </a:pPr>
            <a:fld id="{DFB4937D-CED4-4BB2-A799-F719EE5CC61F}" type="slidenum">
              <a:rPr lang="en-US" smtClean="0">
                <a:latin typeface="Arial" pitchFamily="34" charset="0"/>
              </a:rPr>
              <a:pPr>
                <a:defRPr/>
              </a:pPr>
              <a:t>58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r>
              <a:rPr lang="en-US" smtClean="0"/>
              <a:t>Key Issues in Resource Assessment</a:t>
            </a:r>
          </a:p>
        </p:txBody>
      </p:sp>
      <p:sp>
        <p:nvSpPr>
          <p:cNvPr id="61443" name="Rectangle 3"/>
          <p:cNvSpPr>
            <a:spLocks noGrp="1" noChangeArrowheads="1"/>
          </p:cNvSpPr>
          <p:nvPr>
            <p:ph type="body" idx="4294967295"/>
          </p:nvPr>
        </p:nvSpPr>
        <p:spPr/>
        <p:txBody>
          <a:bodyPr/>
          <a:lstStyle/>
          <a:p>
            <a:r>
              <a:rPr lang="en-US" smtClean="0"/>
              <a:t>Is the P50 Case – the central estimate -- really most likely case.</a:t>
            </a:r>
          </a:p>
          <a:p>
            <a:r>
              <a:rPr lang="en-US" smtClean="0"/>
              <a:t>How does the process of wind estimation work in practice.</a:t>
            </a:r>
          </a:p>
          <a:p>
            <a:r>
              <a:rPr lang="en-US" smtClean="0"/>
              <a:t>Understand the difference between P90 or P99 data for one year and P90 or P99 data for fifteen years.</a:t>
            </a:r>
          </a:p>
        </p:txBody>
      </p:sp>
      <p:sp>
        <p:nvSpPr>
          <p:cNvPr id="61444"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61445"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61446" name="Slide Number Placeholder 3"/>
          <p:cNvSpPr>
            <a:spLocks noGrp="1"/>
          </p:cNvSpPr>
          <p:nvPr>
            <p:ph type="sldNum" sz="quarter" idx="12"/>
          </p:nvPr>
        </p:nvSpPr>
        <p:spPr/>
        <p:txBody>
          <a:bodyPr/>
          <a:lstStyle/>
          <a:p>
            <a:pPr>
              <a:defRPr/>
            </a:pPr>
            <a:fld id="{F25B9740-AA0A-4C7C-B7CD-D338BE1FCDBE}" type="slidenum">
              <a:rPr lang="en-US" smtClean="0">
                <a:latin typeface="Arial" pitchFamily="34" charset="0"/>
              </a:rPr>
              <a:pPr>
                <a:defRPr/>
              </a:pPr>
              <a:t>59</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p:txBody>
          <a:bodyPr lIns="92075" tIns="46038" rIns="92075" bIns="46038" anchor="t"/>
          <a:lstStyle/>
          <a:p>
            <a:r>
              <a:rPr lang="en-US" smtClean="0"/>
              <a:t>Difficulty in Making Forecasts of Economic Variables </a:t>
            </a:r>
          </a:p>
        </p:txBody>
      </p:sp>
      <p:sp>
        <p:nvSpPr>
          <p:cNvPr id="9219" name="Content Placeholder 3"/>
          <p:cNvSpPr>
            <a:spLocks noGrp="1"/>
          </p:cNvSpPr>
          <p:nvPr>
            <p:ph sz="half" idx="4294967295"/>
          </p:nvPr>
        </p:nvSpPr>
        <p:spPr>
          <a:xfrm>
            <a:off x="457200" y="1600200"/>
            <a:ext cx="7653338" cy="2187575"/>
          </a:xfrm>
        </p:spPr>
        <p:txBody>
          <a:bodyPr lIns="92075" tIns="46038" rIns="92075" bIns="46038"/>
          <a:lstStyle/>
          <a:p>
            <a:pPr marL="231775" indent="-173038"/>
            <a:r>
              <a:rPr lang="en-US" sz="2000" smtClean="0"/>
              <a:t>The problem with making forecasts of economic variables versus physical variables is illustrated by oil price forecasts made by the famous Energy Information Agency of the U.S. which hires the most respected consultants </a:t>
            </a:r>
          </a:p>
        </p:txBody>
      </p:sp>
      <p:pic>
        <p:nvPicPr>
          <p:cNvPr id="9220" name="Picture 3"/>
          <p:cNvPicPr>
            <a:picLocks noChangeAspect="1" noChangeArrowheads="1"/>
          </p:cNvPicPr>
          <p:nvPr/>
        </p:nvPicPr>
        <p:blipFill>
          <a:blip r:embed="rId2" cstate="print"/>
          <a:srcRect/>
          <a:stretch>
            <a:fillRect/>
          </a:stretch>
        </p:blipFill>
        <p:spPr bwMode="auto">
          <a:xfrm>
            <a:off x="1905000" y="3048000"/>
            <a:ext cx="4838700" cy="3292475"/>
          </a:xfrm>
          <a:prstGeom prst="rect">
            <a:avLst/>
          </a:prstGeom>
          <a:noFill/>
          <a:ln w="12700">
            <a:noFill/>
            <a:miter lim="800000"/>
            <a:headEnd type="none" w="sm" len="sm"/>
            <a:tailEnd type="none" w="sm" len="sm"/>
          </a:ln>
        </p:spPr>
      </p:pic>
      <p:sp>
        <p:nvSpPr>
          <p:cNvPr id="9221"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9222"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9223" name="Slide Number Placeholder 3"/>
          <p:cNvSpPr>
            <a:spLocks noGrp="1"/>
          </p:cNvSpPr>
          <p:nvPr>
            <p:ph type="sldNum" sz="quarter" idx="12"/>
          </p:nvPr>
        </p:nvSpPr>
        <p:spPr/>
        <p:txBody>
          <a:bodyPr/>
          <a:lstStyle/>
          <a:p>
            <a:pPr>
              <a:defRPr/>
            </a:pPr>
            <a:fld id="{F620D64F-E597-4EC6-AD4B-C2C2E04413D9}" type="slidenum">
              <a:rPr lang="en-US" smtClean="0">
                <a:latin typeface="Arial" pitchFamily="34" charset="0"/>
              </a:rPr>
              <a:pPr>
                <a:defRPr/>
              </a:pPr>
              <a:t>6</a:t>
            </a:fld>
            <a:endParaRPr lang="en-US" smtClean="0">
              <a:latin typeface="Arial" pitchFamily="34" charset="0"/>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mtClean="0"/>
              <a:t>Use of Probability Estimates in Debt Sizing and DSCR</a:t>
            </a:r>
            <a:endParaRPr lang="en-JM" smtClean="0"/>
          </a:p>
        </p:txBody>
      </p:sp>
      <p:sp>
        <p:nvSpPr>
          <p:cNvPr id="62467" name="Content Placeholder 3"/>
          <p:cNvSpPr>
            <a:spLocks noGrp="1"/>
          </p:cNvSpPr>
          <p:nvPr>
            <p:ph idx="1"/>
          </p:nvPr>
        </p:nvSpPr>
        <p:spPr/>
        <p:txBody>
          <a:bodyPr/>
          <a:lstStyle/>
          <a:p>
            <a:r>
              <a:rPr lang="en-US" sz="2000" smtClean="0"/>
              <a:t>Financier’s models often size debt on the P90 10-year energy case, even if the main ‘base case’ uses the P50 over the long term.</a:t>
            </a:r>
          </a:p>
          <a:p>
            <a:r>
              <a:rPr lang="en-US" sz="2000" smtClean="0"/>
              <a:t>So, the lower the P90 relative to the P50, the lower the size of the loan</a:t>
            </a:r>
          </a:p>
          <a:p>
            <a:r>
              <a:rPr lang="en-US" sz="2000" smtClean="0"/>
              <a:t>The selection of either the P50 or P90 may not be critical, as the Debt Service Coverage Ratio changes with each energy case.</a:t>
            </a:r>
          </a:p>
          <a:p>
            <a:r>
              <a:rPr lang="en-US" sz="2000" smtClean="0"/>
              <a:t>Europe</a:t>
            </a:r>
          </a:p>
          <a:p>
            <a:pPr lvl="1"/>
            <a:r>
              <a:rPr lang="en-US" sz="1600" smtClean="0"/>
              <a:t>Loan based on P50 with 1.4 DSCR ~ Loan based on P90 (10 year) with 1.2 DSCR</a:t>
            </a:r>
          </a:p>
          <a:p>
            <a:r>
              <a:rPr lang="en-US" sz="2000" smtClean="0"/>
              <a:t>North America</a:t>
            </a:r>
          </a:p>
          <a:p>
            <a:pPr lvl="1"/>
            <a:r>
              <a:rPr lang="en-US" sz="1600" smtClean="0"/>
              <a:t>Loan based on P99 (1 Year) with 1.0 DSCR</a:t>
            </a:r>
          </a:p>
          <a:p>
            <a:endParaRPr lang="en-US" sz="2000" smtClean="0"/>
          </a:p>
          <a:p>
            <a:endParaRPr lang="en-US" sz="200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2"/>
          <p:cNvSpPr>
            <a:spLocks noGrp="1"/>
          </p:cNvSpPr>
          <p:nvPr>
            <p:ph type="title"/>
          </p:nvPr>
        </p:nvSpPr>
        <p:spPr/>
        <p:txBody>
          <a:bodyPr/>
          <a:lstStyle/>
          <a:p>
            <a:r>
              <a:rPr lang="en-US" smtClean="0"/>
              <a:t>Example of P90 versus P50 and Loan Size</a:t>
            </a:r>
          </a:p>
        </p:txBody>
      </p:sp>
      <p:sp>
        <p:nvSpPr>
          <p:cNvPr id="63491" name="Rectangle 3"/>
          <p:cNvSpPr>
            <a:spLocks noGrp="1"/>
          </p:cNvSpPr>
          <p:nvPr>
            <p:ph idx="1"/>
          </p:nvPr>
        </p:nvSpPr>
        <p:spPr/>
        <p:txBody>
          <a:bodyPr/>
          <a:lstStyle/>
          <a:p>
            <a:r>
              <a:rPr lang="en-US" sz="1600" smtClean="0"/>
              <a:t>The project – variable assumptions:</a:t>
            </a:r>
          </a:p>
          <a:p>
            <a:endParaRPr lang="en-US" sz="1600" smtClean="0"/>
          </a:p>
          <a:p>
            <a:r>
              <a:rPr lang="en-US" sz="1600" smtClean="0"/>
              <a:t>Wind farm assumed energy 72 GWh/annum</a:t>
            </a:r>
          </a:p>
          <a:p>
            <a:endParaRPr lang="en-US" sz="1600" smtClean="0"/>
          </a:p>
          <a:p>
            <a:r>
              <a:rPr lang="en-US" sz="1600" smtClean="0"/>
              <a:t>Assumed base case P90/P50 ratio 85%</a:t>
            </a:r>
          </a:p>
          <a:p>
            <a:endParaRPr lang="en-US" sz="1600" smtClean="0"/>
          </a:p>
          <a:p>
            <a:r>
              <a:rPr lang="en-US" sz="1600" smtClean="0"/>
              <a:t>Alternative Case 1 – P90 @ 87% of P50 (+2% on assumed 85% ratio)</a:t>
            </a:r>
          </a:p>
          <a:p>
            <a:r>
              <a:rPr lang="en-US" sz="1600" smtClean="0"/>
              <a:t>Alternative Case 2 – P90 @ 83% of P50 (-2% on assumed 85% ratio)</a:t>
            </a:r>
          </a:p>
          <a:p>
            <a:r>
              <a:rPr lang="en-US" sz="1600" smtClean="0"/>
              <a:t>Alternative Case 3 – P90 @ 90% of P50 (+5% on assumed 85% ratio)</a:t>
            </a:r>
          </a:p>
          <a:p>
            <a:r>
              <a:rPr lang="en-US" sz="1600" smtClean="0"/>
              <a:t>Alternative Case 4 – P90 @ 80% of P50 (-5% on assumed 85% ratio)</a:t>
            </a:r>
          </a:p>
          <a:p>
            <a:endParaRPr lang="en-US" sz="1600" smtClean="0"/>
          </a:p>
          <a:p>
            <a:r>
              <a:rPr lang="en-US" sz="1600" smtClean="0"/>
              <a:t>DSCR:</a:t>
            </a:r>
          </a:p>
          <a:p>
            <a:r>
              <a:rPr lang="en-US" sz="1600" smtClean="0"/>
              <a:t>1.4 for P50, 1.2 for P90</a:t>
            </a:r>
          </a:p>
          <a:p>
            <a:r>
              <a:rPr lang="en-US" sz="1600" smtClean="0"/>
              <a:t>Analysis determines loan possible within defined parameters - as a % of the overall project cost</a:t>
            </a:r>
          </a:p>
          <a:p>
            <a:endParaRPr lang="en-US" sz="1600" smtClean="0"/>
          </a:p>
          <a:p>
            <a:endParaRPr lang="en-GB" sz="160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mtClean="0"/>
              <a:t>Effect on P50 versus P90 on Equity IRR</a:t>
            </a:r>
            <a:endParaRPr lang="en-JM" smtClean="0"/>
          </a:p>
        </p:txBody>
      </p:sp>
      <p:sp>
        <p:nvSpPr>
          <p:cNvPr id="64515" name="Rectangle 3"/>
          <p:cNvSpPr>
            <a:spLocks noGrp="1"/>
          </p:cNvSpPr>
          <p:nvPr>
            <p:ph idx="1"/>
          </p:nvPr>
        </p:nvSpPr>
        <p:spPr/>
        <p:txBody>
          <a:bodyPr/>
          <a:lstStyle/>
          <a:p>
            <a:endParaRPr lang="en-GB" sz="1600" smtClean="0">
              <a:latin typeface="Arial Narrow" pitchFamily="34" charset="0"/>
            </a:endParaRPr>
          </a:p>
          <a:p>
            <a:endParaRPr lang="en-GB" sz="1600" smtClean="0">
              <a:latin typeface="Arial Narrow" pitchFamily="34" charset="0"/>
            </a:endParaRPr>
          </a:p>
          <a:p>
            <a:r>
              <a:rPr lang="en-GB" sz="1600" smtClean="0">
                <a:latin typeface="Arial Narrow" pitchFamily="34" charset="0"/>
              </a:rPr>
              <a:t>P90/P50 Ratio,    Investment required,    	IRR(%),     	IRR (€),      Money for next project  </a:t>
            </a:r>
          </a:p>
          <a:p>
            <a:r>
              <a:rPr lang="en-GB" sz="1600" smtClean="0">
                <a:latin typeface="Arial Narrow" pitchFamily="34" charset="0"/>
              </a:rPr>
              <a:t>   80%		€9.5m                 	13.6%       	€1.3m             €0            </a:t>
            </a:r>
          </a:p>
          <a:p>
            <a:r>
              <a:rPr lang="en-GB" sz="1600" smtClean="0">
                <a:latin typeface="Arial Narrow" pitchFamily="34" charset="0"/>
              </a:rPr>
              <a:t>   83% 		€8.0m                	 14.3%       	€1.1m             €1.5m</a:t>
            </a:r>
          </a:p>
          <a:p>
            <a:r>
              <a:rPr lang="en-GB" sz="1600" smtClean="0">
                <a:latin typeface="Arial Narrow" pitchFamily="34" charset="0"/>
              </a:rPr>
              <a:t>   87%		€6.5m                	 15.7%       	€1.0m             €3.0m</a:t>
            </a:r>
          </a:p>
          <a:p>
            <a:r>
              <a:rPr lang="en-GB" sz="1600" smtClean="0">
                <a:latin typeface="Arial Narrow" pitchFamily="34" charset="0"/>
              </a:rPr>
              <a:t>   90%		€5.5m               	 17.1%	€0.9m            €4.0m    </a:t>
            </a:r>
          </a:p>
          <a:p>
            <a:endParaRPr lang="en-GB" sz="1600" smtClean="0">
              <a:latin typeface="Arial Narrow" pitchFamily="34" charset="0"/>
            </a:endParaRPr>
          </a:p>
          <a:p>
            <a:r>
              <a:rPr lang="en-GB" sz="2000" smtClean="0">
                <a:latin typeface="Arial Narrow" pitchFamily="34" charset="0"/>
              </a:rPr>
              <a:t>The relationship between P90 and P50 affects debt sizing and has a secondary effect on the Equity IRR</a:t>
            </a:r>
            <a:r>
              <a:rPr lang="en-GB" sz="1600" smtClean="0">
                <a:latin typeface="Arial Narrow" pitchFamily="34" charset="0"/>
              </a:rPr>
              <a:t>     </a:t>
            </a:r>
          </a:p>
          <a:p>
            <a:endParaRPr lang="en-GB" sz="1600" smtClean="0">
              <a:latin typeface="Arial Narrow"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5"/>
          <p:cNvSpPr>
            <a:spLocks noGrp="1"/>
          </p:cNvSpPr>
          <p:nvPr>
            <p:ph type="title"/>
          </p:nvPr>
        </p:nvSpPr>
        <p:spPr/>
        <p:txBody>
          <a:bodyPr/>
          <a:lstStyle/>
          <a:p>
            <a:r>
              <a:rPr lang="en-US" smtClean="0"/>
              <a:t>P50, P75, P90, P95 Interpretation - Fitch</a:t>
            </a:r>
            <a:endParaRPr lang="en-JM" smtClean="0"/>
          </a:p>
        </p:txBody>
      </p:sp>
      <p:sp>
        <p:nvSpPr>
          <p:cNvPr id="65539" name="Content Placeholder 6"/>
          <p:cNvSpPr>
            <a:spLocks noGrp="1"/>
          </p:cNvSpPr>
          <p:nvPr>
            <p:ph idx="1"/>
          </p:nvPr>
        </p:nvSpPr>
        <p:spPr/>
        <p:txBody>
          <a:bodyPr/>
          <a:lstStyle/>
          <a:p>
            <a:pPr>
              <a:lnSpc>
                <a:spcPct val="80000"/>
              </a:lnSpc>
            </a:pPr>
            <a:r>
              <a:rPr lang="en-US" sz="2000" smtClean="0"/>
              <a:t>Fitch believes the one-year P90 is most meaningful to assessing the likelihood of a payment default, </a:t>
            </a:r>
          </a:p>
          <a:p>
            <a:pPr>
              <a:lnSpc>
                <a:spcPct val="80000"/>
              </a:lnSpc>
            </a:pPr>
            <a:endParaRPr lang="en-US" sz="2000" smtClean="0"/>
          </a:p>
          <a:p>
            <a:pPr>
              <a:lnSpc>
                <a:spcPct val="80000"/>
              </a:lnSpc>
            </a:pPr>
            <a:r>
              <a:rPr lang="en-US" sz="2000" smtClean="0"/>
              <a:t>whereas the 10-year P95 scenario is better suited for recovery analysis.</a:t>
            </a:r>
          </a:p>
          <a:p>
            <a:pPr>
              <a:lnSpc>
                <a:spcPct val="80000"/>
              </a:lnSpc>
            </a:pPr>
            <a:endParaRPr lang="en-US" sz="2000" smtClean="0"/>
          </a:p>
          <a:p>
            <a:pPr>
              <a:lnSpc>
                <a:spcPct val="80000"/>
              </a:lnSpc>
            </a:pPr>
            <a:r>
              <a:rPr lang="en-US" sz="2000" smtClean="0"/>
              <a:t>One-year P90: This scenario reflects, for every year, the level of production that can be expected in a one-year period with a 90% degree of confidence. Average DSCRs are approximately 0.2x lower than in the base case.</a:t>
            </a:r>
          </a:p>
          <a:p>
            <a:pPr>
              <a:lnSpc>
                <a:spcPct val="80000"/>
              </a:lnSpc>
            </a:pPr>
            <a:endParaRPr lang="en-US" sz="2000" smtClean="0"/>
          </a:p>
          <a:p>
            <a:pPr>
              <a:lnSpc>
                <a:spcPct val="80000"/>
              </a:lnSpc>
            </a:pPr>
            <a:r>
              <a:rPr lang="en-US" sz="2000" smtClean="0"/>
              <a:t>10-year P95: This scenario reflects, for every year, the average level of production that can be expected over a 10-year period with a 95% degree of confidence. Average DSCRs are approximately 0.17x lower than in the base case.</a:t>
            </a:r>
          </a:p>
          <a:p>
            <a:endParaRPr lang="en-JM" sz="2000" smtClean="0"/>
          </a:p>
        </p:txBody>
      </p:sp>
      <p:sp>
        <p:nvSpPr>
          <p:cNvPr id="65540"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65541"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65542" name="Slide Number Placeholder 4"/>
          <p:cNvSpPr>
            <a:spLocks noGrp="1"/>
          </p:cNvSpPr>
          <p:nvPr>
            <p:ph type="sldNum" sz="quarter" idx="12"/>
          </p:nvPr>
        </p:nvSpPr>
        <p:spPr/>
        <p:txBody>
          <a:bodyPr/>
          <a:lstStyle/>
          <a:p>
            <a:pPr>
              <a:defRPr/>
            </a:pPr>
            <a:fld id="{9FC15240-FD32-424D-B52B-55C70F67C079}" type="slidenum">
              <a:rPr lang="en-US" smtClean="0">
                <a:latin typeface="Arial" pitchFamily="34" charset="0"/>
              </a:rPr>
              <a:pPr>
                <a:defRPr/>
              </a:pPr>
              <a:t>63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mtClean="0"/>
              <a:t>S&amp;P on Uncertainty</a:t>
            </a:r>
            <a:endParaRPr lang="en-JM" smtClean="0"/>
          </a:p>
        </p:txBody>
      </p:sp>
      <p:sp>
        <p:nvSpPr>
          <p:cNvPr id="66563" name="Content Placeholder 2"/>
          <p:cNvSpPr>
            <a:spLocks noGrp="1"/>
          </p:cNvSpPr>
          <p:nvPr>
            <p:ph idx="1"/>
          </p:nvPr>
        </p:nvSpPr>
        <p:spPr/>
        <p:txBody>
          <a:bodyPr/>
          <a:lstStyle/>
          <a:p>
            <a:r>
              <a:rPr lang="en-US" sz="2000" smtClean="0"/>
              <a:t>Our approach to analyzing resource risk for solar projects is similar to our approach to wind projects, for which we use confidence levels that approximate contract-based, fossil-fueled, independent power producer (IPP) projects. We used a P90 one-year average (P90 indicates the level of wind that is expected to be exceeded 90% of the time) for some investment-grade (rated 'BBB-' or higher) wind projects, although this may vary if a project's specific financial structure warrants it. We use a one-year average period, rather than 10 years or longer, because projects typically have a structure that requires them to service debt once or twice a year, not once or twice every 10 years. </a:t>
            </a:r>
            <a:endParaRPr lang="en-JM" sz="2000" smtClean="0"/>
          </a:p>
        </p:txBody>
      </p:sp>
      <p:sp>
        <p:nvSpPr>
          <p:cNvPr id="66564"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66565"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66566" name="Slide Number Placeholder 5"/>
          <p:cNvSpPr>
            <a:spLocks noGrp="1"/>
          </p:cNvSpPr>
          <p:nvPr>
            <p:ph type="sldNum" sz="quarter" idx="12"/>
          </p:nvPr>
        </p:nvSpPr>
        <p:spPr/>
        <p:txBody>
          <a:bodyPr/>
          <a:lstStyle/>
          <a:p>
            <a:pPr>
              <a:defRPr/>
            </a:pPr>
            <a:fld id="{3A011815-6D08-49F1-A1D9-2CA37E3F9CEB}" type="slidenum">
              <a:rPr lang="en-US" smtClean="0">
                <a:latin typeface="Arial" pitchFamily="34" charset="0"/>
              </a:rPr>
              <a:pPr>
                <a:defRPr/>
              </a:pPr>
              <a:t>64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5"/>
          <p:cNvSpPr>
            <a:spLocks noGrp="1"/>
          </p:cNvSpPr>
          <p:nvPr>
            <p:ph type="title"/>
          </p:nvPr>
        </p:nvSpPr>
        <p:spPr/>
        <p:txBody>
          <a:bodyPr/>
          <a:lstStyle/>
          <a:p>
            <a:r>
              <a:rPr lang="en-US" smtClean="0"/>
              <a:t>Factors that Drive Long-term and One-year Probability</a:t>
            </a:r>
            <a:endParaRPr lang="en-JM" smtClean="0"/>
          </a:p>
        </p:txBody>
      </p:sp>
      <p:sp>
        <p:nvSpPr>
          <p:cNvPr id="67587"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67588"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67589" name="Slide Number Placeholder 4"/>
          <p:cNvSpPr>
            <a:spLocks noGrp="1"/>
          </p:cNvSpPr>
          <p:nvPr>
            <p:ph type="sldNum" sz="quarter" idx="12"/>
          </p:nvPr>
        </p:nvSpPr>
        <p:spPr/>
        <p:txBody>
          <a:bodyPr/>
          <a:lstStyle/>
          <a:p>
            <a:pPr>
              <a:defRPr/>
            </a:pPr>
            <a:fld id="{9F5CA81E-9533-4D91-AE3A-7CE6842BC9ED}" type="slidenum">
              <a:rPr lang="en-US" smtClean="0">
                <a:latin typeface="Arial" pitchFamily="34" charset="0"/>
              </a:rPr>
              <a:pPr>
                <a:defRPr/>
              </a:pPr>
              <a:t>65</a:t>
            </a:fld>
            <a:endParaRPr lang="en-US" smtClean="0">
              <a:latin typeface="Arial" pitchFamily="34" charset="0"/>
            </a:endParaRPr>
          </a:p>
        </p:txBody>
      </p:sp>
      <p:pic>
        <p:nvPicPr>
          <p:cNvPr id="67590" name="Picture 2"/>
          <p:cNvPicPr>
            <a:picLocks noGrp="1" noChangeAspect="1" noChangeArrowheads="1"/>
          </p:cNvPicPr>
          <p:nvPr>
            <p:ph idx="1"/>
          </p:nvPr>
        </p:nvPicPr>
        <p:blipFill>
          <a:blip r:embed="rId2" cstate="print"/>
          <a:srcRect/>
          <a:stretch>
            <a:fillRect/>
          </a:stretch>
        </p:blipFill>
        <p:spPr>
          <a:xfrm>
            <a:off x="2230438" y="1600200"/>
            <a:ext cx="4683125" cy="4525963"/>
          </a:xfr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r>
              <a:rPr lang="en-US" smtClean="0"/>
              <a:t>Alternative Probability Estimates – 20 Years </a:t>
            </a:r>
          </a:p>
        </p:txBody>
      </p:sp>
      <p:pic>
        <p:nvPicPr>
          <p:cNvPr id="68611" name="Picture 5"/>
          <p:cNvPicPr>
            <a:picLocks noGrp="1" noChangeAspect="1" noChangeArrowheads="1"/>
          </p:cNvPicPr>
          <p:nvPr>
            <p:ph type="body" idx="4294967295"/>
          </p:nvPr>
        </p:nvPicPr>
        <p:blipFill>
          <a:blip r:embed="rId2" cstate="print"/>
          <a:srcRect/>
          <a:stretch>
            <a:fillRect/>
          </a:stretch>
        </p:blipFill>
        <p:spPr>
          <a:xfrm>
            <a:off x="96838" y="1447800"/>
            <a:ext cx="8867775" cy="4876800"/>
          </a:xfrm>
        </p:spPr>
      </p:pic>
      <p:sp>
        <p:nvSpPr>
          <p:cNvPr id="68612"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68613"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68614" name="Slide Number Placeholder 3"/>
          <p:cNvSpPr>
            <a:spLocks noGrp="1"/>
          </p:cNvSpPr>
          <p:nvPr>
            <p:ph type="sldNum" sz="quarter" idx="12"/>
          </p:nvPr>
        </p:nvSpPr>
        <p:spPr/>
        <p:txBody>
          <a:bodyPr/>
          <a:lstStyle/>
          <a:p>
            <a:pPr>
              <a:defRPr/>
            </a:pPr>
            <a:fld id="{FC1BC393-6657-44AC-8A27-E4C1A38CC0A4}" type="slidenum">
              <a:rPr lang="en-US" smtClean="0">
                <a:latin typeface="Arial" pitchFamily="34" charset="0"/>
              </a:rPr>
              <a:pPr>
                <a:defRPr/>
              </a:pPr>
              <a:t>66</a:t>
            </a:fld>
            <a:endParaRPr lang="en-US" smtClean="0">
              <a:latin typeface="Arial" pitchFamily="34" charset="0"/>
            </a:endParaRPr>
          </a:p>
        </p:txBody>
      </p:sp>
      <p:sp>
        <p:nvSpPr>
          <p:cNvPr id="68615" name="TextBox 6"/>
          <p:cNvSpPr txBox="1">
            <a:spLocks noChangeArrowheads="1"/>
          </p:cNvSpPr>
          <p:nvPr/>
        </p:nvSpPr>
        <p:spPr bwMode="auto">
          <a:xfrm>
            <a:off x="0" y="1066800"/>
            <a:ext cx="685800" cy="5632450"/>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68616" name="TextBox 7"/>
          <p:cNvSpPr txBox="1">
            <a:spLocks noChangeArrowheads="1"/>
          </p:cNvSpPr>
          <p:nvPr/>
        </p:nvSpPr>
        <p:spPr bwMode="auto">
          <a:xfrm>
            <a:off x="304800" y="1371600"/>
            <a:ext cx="8839200" cy="830263"/>
          </a:xfrm>
          <a:prstGeom prst="rect">
            <a:avLst/>
          </a:prstGeom>
          <a:solidFill>
            <a:schemeClr val="bg1"/>
          </a:solidFill>
          <a:ln w="9525">
            <a:noFill/>
            <a:miter lim="800000"/>
            <a:headEnd/>
            <a:tailEnd/>
          </a:ln>
        </p:spPr>
        <p:txBody>
          <a:bodyPr>
            <a:spAutoFit/>
          </a:bodyPr>
          <a:lstStyle/>
          <a:p>
            <a:endParaRPr lang="en-US"/>
          </a:p>
          <a:p>
            <a:endParaRPr lang="en-US"/>
          </a:p>
        </p:txBody>
      </p:sp>
      <p:sp>
        <p:nvSpPr>
          <p:cNvPr id="68617" name="TextBox 8"/>
          <p:cNvSpPr txBox="1">
            <a:spLocks noChangeArrowheads="1"/>
          </p:cNvSpPr>
          <p:nvPr/>
        </p:nvSpPr>
        <p:spPr bwMode="auto">
          <a:xfrm>
            <a:off x="8153400" y="1981200"/>
            <a:ext cx="990600" cy="4524375"/>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68618" name="TextBox 9"/>
          <p:cNvSpPr txBox="1">
            <a:spLocks noChangeArrowheads="1"/>
          </p:cNvSpPr>
          <p:nvPr/>
        </p:nvSpPr>
        <p:spPr bwMode="auto">
          <a:xfrm>
            <a:off x="381000" y="5791200"/>
            <a:ext cx="8229600" cy="830263"/>
          </a:xfrm>
          <a:prstGeom prst="rect">
            <a:avLst/>
          </a:prstGeom>
          <a:solidFill>
            <a:schemeClr val="bg1"/>
          </a:solidFill>
          <a:ln w="9525">
            <a:noFill/>
            <a:miter lim="800000"/>
            <a:headEnd/>
            <a:tailEnd/>
          </a:ln>
        </p:spPr>
        <p:txBody>
          <a:bodyPr>
            <a:spAutoFit/>
          </a:bodyPr>
          <a:lstStyle/>
          <a:p>
            <a:endParaRPr lang="en-US"/>
          </a:p>
          <a:p>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One year and Ten Year Average</a:t>
            </a:r>
            <a:endParaRPr lang="en-JM" smtClean="0"/>
          </a:p>
        </p:txBody>
      </p:sp>
      <p:sp>
        <p:nvSpPr>
          <p:cNvPr id="69635"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69636"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69637" name="Slide Number Placeholder 5"/>
          <p:cNvSpPr>
            <a:spLocks noGrp="1"/>
          </p:cNvSpPr>
          <p:nvPr>
            <p:ph type="sldNum" sz="quarter" idx="12"/>
          </p:nvPr>
        </p:nvSpPr>
        <p:spPr/>
        <p:txBody>
          <a:bodyPr/>
          <a:lstStyle/>
          <a:p>
            <a:pPr>
              <a:defRPr/>
            </a:pPr>
            <a:fld id="{914E8D20-28AA-4E22-A757-B2C4D54196DC}" type="slidenum">
              <a:rPr lang="en-US" smtClean="0">
                <a:latin typeface="Arial" pitchFamily="34" charset="0"/>
              </a:rPr>
              <a:pPr>
                <a:defRPr/>
              </a:pPr>
              <a:t>67</a:t>
            </a:fld>
            <a:endParaRPr lang="en-US" smtClean="0">
              <a:latin typeface="Arial" pitchFamily="34" charset="0"/>
            </a:endParaRPr>
          </a:p>
        </p:txBody>
      </p:sp>
      <p:pic>
        <p:nvPicPr>
          <p:cNvPr id="69638" name="Picture 2"/>
          <p:cNvPicPr>
            <a:picLocks noGrp="1" noChangeAspect="1" noChangeArrowheads="1"/>
          </p:cNvPicPr>
          <p:nvPr>
            <p:ph idx="1"/>
          </p:nvPr>
        </p:nvPicPr>
        <p:blipFill>
          <a:blip r:embed="rId2" cstate="print"/>
          <a:srcRect/>
          <a:stretch>
            <a:fillRect/>
          </a:stretch>
        </p:blipFill>
        <p:spPr>
          <a:xfrm>
            <a:off x="1776413" y="2078038"/>
            <a:ext cx="5591175" cy="3571875"/>
          </a:xfrm>
        </p:spPr>
      </p:pic>
      <p:sp>
        <p:nvSpPr>
          <p:cNvPr id="69639" name="TextBox 6"/>
          <p:cNvSpPr txBox="1">
            <a:spLocks noChangeArrowheads="1"/>
          </p:cNvSpPr>
          <p:nvPr/>
        </p:nvSpPr>
        <p:spPr bwMode="auto">
          <a:xfrm>
            <a:off x="228600" y="5334000"/>
            <a:ext cx="1447800" cy="584200"/>
          </a:xfrm>
          <a:prstGeom prst="rect">
            <a:avLst/>
          </a:prstGeom>
          <a:solidFill>
            <a:srgbClr val="FFFF00"/>
          </a:solidFill>
          <a:ln w="9525">
            <a:noFill/>
            <a:miter lim="800000"/>
            <a:headEnd/>
            <a:tailEnd/>
          </a:ln>
        </p:spPr>
        <p:txBody>
          <a:bodyPr>
            <a:spAutoFit/>
          </a:bodyPr>
          <a:lstStyle/>
          <a:p>
            <a:r>
              <a:rPr lang="en-US" sz="1600"/>
              <a:t>Should be 25 and 10</a:t>
            </a:r>
            <a:endParaRPr lang="en-JM" sz="1600"/>
          </a:p>
        </p:txBody>
      </p:sp>
      <p:cxnSp>
        <p:nvCxnSpPr>
          <p:cNvPr id="11" name="Straight Arrow Connector 10"/>
          <p:cNvCxnSpPr>
            <a:stCxn id="69639" idx="0"/>
          </p:cNvCxnSpPr>
          <p:nvPr/>
        </p:nvCxnSpPr>
        <p:spPr>
          <a:xfrm flipV="1">
            <a:off x="952500" y="4876800"/>
            <a:ext cx="8763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p:txBody>
          <a:bodyPr/>
          <a:lstStyle/>
          <a:p>
            <a:pPr eaLnBrk="1" hangingPunct="1"/>
            <a:r>
              <a:rPr lang="en-US" smtClean="0"/>
              <a:t>Example of Sensitivity Cases in Analysis of Wind Project Financing</a:t>
            </a:r>
          </a:p>
        </p:txBody>
      </p:sp>
      <p:sp>
        <p:nvSpPr>
          <p:cNvPr id="70659" name="Rectangle 3"/>
          <p:cNvSpPr>
            <a:spLocks noGrp="1" noChangeArrowheads="1"/>
          </p:cNvSpPr>
          <p:nvPr>
            <p:ph type="body" idx="4294967295"/>
          </p:nvPr>
        </p:nvSpPr>
        <p:spPr>
          <a:xfrm>
            <a:off x="457200" y="1600200"/>
            <a:ext cx="7620000" cy="1676400"/>
          </a:xfrm>
        </p:spPr>
        <p:txBody>
          <a:bodyPr/>
          <a:lstStyle/>
          <a:p>
            <a:pPr eaLnBrk="1" hangingPunct="1"/>
            <a:r>
              <a:rPr lang="en-US" smtClean="0"/>
              <a:t>The slide below shows how Standard and Poor’s evaluates various risks in analyzing wind projects (without electricity prices).</a:t>
            </a:r>
          </a:p>
          <a:p>
            <a:pPr eaLnBrk="1" hangingPunct="1"/>
            <a:endParaRPr lang="en-US" smtClean="0"/>
          </a:p>
        </p:txBody>
      </p:sp>
      <p:pic>
        <p:nvPicPr>
          <p:cNvPr id="70660" name="Picture 4"/>
          <p:cNvPicPr>
            <a:picLocks noChangeAspect="1" noChangeArrowheads="1"/>
          </p:cNvPicPr>
          <p:nvPr/>
        </p:nvPicPr>
        <p:blipFill>
          <a:blip r:embed="rId2" cstate="print"/>
          <a:srcRect/>
          <a:stretch>
            <a:fillRect/>
          </a:stretch>
        </p:blipFill>
        <p:spPr bwMode="auto">
          <a:xfrm>
            <a:off x="1295400" y="3048000"/>
            <a:ext cx="6570663" cy="3227388"/>
          </a:xfrm>
          <a:prstGeom prst="rect">
            <a:avLst/>
          </a:prstGeom>
          <a:noFill/>
          <a:ln w="9525">
            <a:noFill/>
            <a:miter lim="800000"/>
            <a:headEnd/>
            <a:tailEnd/>
          </a:ln>
        </p:spPr>
      </p:pic>
      <p:sp>
        <p:nvSpPr>
          <p:cNvPr id="70661"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70662"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70663" name="Slide Number Placeholder 3"/>
          <p:cNvSpPr>
            <a:spLocks noGrp="1"/>
          </p:cNvSpPr>
          <p:nvPr>
            <p:ph type="sldNum" sz="quarter" idx="12"/>
          </p:nvPr>
        </p:nvSpPr>
        <p:spPr/>
        <p:txBody>
          <a:bodyPr/>
          <a:lstStyle/>
          <a:p>
            <a:pPr>
              <a:defRPr/>
            </a:pPr>
            <a:fld id="{2939A3E8-06D8-455A-8F28-DD1917E163A7}" type="slidenum">
              <a:rPr lang="en-US" smtClean="0">
                <a:latin typeface="Arial" pitchFamily="34" charset="0"/>
              </a:rPr>
              <a:pPr>
                <a:defRPr/>
              </a:pPr>
              <a:t>68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pPr eaLnBrk="1" hangingPunct="1"/>
            <a:r>
              <a:rPr lang="en-US" smtClean="0"/>
              <a:t>Standard and Poor’s Risk Analysis</a:t>
            </a:r>
          </a:p>
        </p:txBody>
      </p:sp>
      <p:sp>
        <p:nvSpPr>
          <p:cNvPr id="71683" name="AutoShape 3"/>
          <p:cNvSpPr>
            <a:spLocks noGrp="1" noChangeAspect="1" noChangeArrowheads="1"/>
          </p:cNvSpPr>
          <p:nvPr>
            <p:ph type="body" idx="4294967295"/>
          </p:nvPr>
        </p:nvSpPr>
        <p:spPr>
          <a:xfrm>
            <a:off x="457200" y="1600200"/>
            <a:ext cx="4800600" cy="4610100"/>
          </a:xfrm>
        </p:spPr>
        <p:txBody>
          <a:bodyPr/>
          <a:lstStyle/>
          <a:p>
            <a:pPr eaLnBrk="1" hangingPunct="1">
              <a:lnSpc>
                <a:spcPct val="80000"/>
              </a:lnSpc>
            </a:pPr>
            <a:r>
              <a:rPr lang="en-US" sz="1800" smtClean="0"/>
              <a:t>. Standard &amp; Poor's has generally assessed the financial performance of this wind project portfolio based on its treatment of fully contracted IPP projects. This treatment generally requires that projects rely on proven technology, have strong O&amp;M arrangements, benefit from effective contracts, and have a suitable cash cushion after paying debt service. Under Standard &amp; Poor's stress case, which includes P90 (1-year average) energy production levels, the project is able to demonstrate DSCRs of 1.4x minimum and 1.45 average. The P90 (1-year average) was used because the project pays debt annually, it provides a high assurance of energy production that is consistent with IPP treatment, and reflects our concern with the lack of long-term wind data at the project sites. </a:t>
            </a:r>
          </a:p>
          <a:p>
            <a:pPr eaLnBrk="1" hangingPunct="1">
              <a:lnSpc>
                <a:spcPct val="80000"/>
              </a:lnSpc>
            </a:pPr>
            <a:endParaRPr lang="en-US" sz="1800" smtClean="0"/>
          </a:p>
        </p:txBody>
      </p:sp>
      <p:pic>
        <p:nvPicPr>
          <p:cNvPr id="71684" name="Picture 4"/>
          <p:cNvPicPr>
            <a:picLocks noChangeAspect="1" noChangeArrowheads="1"/>
          </p:cNvPicPr>
          <p:nvPr/>
        </p:nvPicPr>
        <p:blipFill>
          <a:blip r:embed="rId2" cstate="print"/>
          <a:srcRect/>
          <a:stretch>
            <a:fillRect/>
          </a:stretch>
        </p:blipFill>
        <p:spPr bwMode="auto">
          <a:xfrm>
            <a:off x="5257800" y="1981200"/>
            <a:ext cx="3228975" cy="3438525"/>
          </a:xfrm>
          <a:prstGeom prst="rect">
            <a:avLst/>
          </a:prstGeom>
          <a:noFill/>
          <a:ln w="9525">
            <a:noFill/>
            <a:miter lim="800000"/>
            <a:headEnd/>
            <a:tailEnd/>
          </a:ln>
        </p:spPr>
      </p:pic>
      <p:sp>
        <p:nvSpPr>
          <p:cNvPr id="71685"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71686"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71687" name="Slide Number Placeholder 3"/>
          <p:cNvSpPr>
            <a:spLocks noGrp="1"/>
          </p:cNvSpPr>
          <p:nvPr>
            <p:ph type="sldNum" sz="quarter" idx="12"/>
          </p:nvPr>
        </p:nvSpPr>
        <p:spPr/>
        <p:txBody>
          <a:bodyPr/>
          <a:lstStyle/>
          <a:p>
            <a:pPr>
              <a:defRPr/>
            </a:pPr>
            <a:fld id="{D154EBE3-74CC-47F2-A210-A21026605A6C}" type="slidenum">
              <a:rPr lang="en-US" smtClean="0">
                <a:latin typeface="Arial" pitchFamily="34" charset="0"/>
              </a:rPr>
              <a:pPr>
                <a:defRPr/>
              </a:pPr>
              <a:t>69</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Risk Analysis</a:t>
            </a:r>
          </a:p>
        </p:txBody>
      </p:sp>
      <p:sp>
        <p:nvSpPr>
          <p:cNvPr id="10243" name="Rectangle 3"/>
          <p:cNvSpPr>
            <a:spLocks noGrp="1" noChangeArrowheads="1"/>
          </p:cNvSpPr>
          <p:nvPr>
            <p:ph type="body" idx="1"/>
          </p:nvPr>
        </p:nvSpPr>
        <p:spPr>
          <a:xfrm>
            <a:off x="457200" y="1371600"/>
            <a:ext cx="8229600" cy="4754563"/>
          </a:xfrm>
        </p:spPr>
        <p:txBody>
          <a:bodyPr/>
          <a:lstStyle/>
          <a:p>
            <a:r>
              <a:rPr lang="en-US" sz="2200" smtClean="0"/>
              <a:t>Project financing is a financing of a particular economic unit where a lender is </a:t>
            </a:r>
            <a:r>
              <a:rPr lang="en-US" sz="2200" b="1" i="1" smtClean="0">
                <a:solidFill>
                  <a:srgbClr val="0000FF"/>
                </a:solidFill>
              </a:rPr>
              <a:t>initially</a:t>
            </a:r>
            <a:r>
              <a:rPr lang="en-US" sz="2200" b="1" smtClean="0">
                <a:solidFill>
                  <a:srgbClr val="0000FF"/>
                </a:solidFill>
              </a:rPr>
              <a:t> satisfied to look to the cash flow</a:t>
            </a:r>
            <a:r>
              <a:rPr lang="en-US" sz="2200" smtClean="0"/>
              <a:t> as the source of repayment of the loan and the assets as the collateral of the loan.</a:t>
            </a:r>
          </a:p>
          <a:p>
            <a:r>
              <a:rPr lang="en-US" sz="2200" smtClean="0"/>
              <a:t>The analytic task begins with identifying a broad spectrum of risks to which lenders might be exposed.  Can create a risk matrix that lists the risks.</a:t>
            </a:r>
          </a:p>
          <a:p>
            <a:r>
              <a:rPr lang="en-US" sz="2200" smtClean="0"/>
              <a:t>Determine which risks the project can avoid through allocation of those risks elsewhere and the </a:t>
            </a:r>
            <a:r>
              <a:rPr lang="en-US" sz="2200" b="1" i="1" smtClean="0">
                <a:solidFill>
                  <a:srgbClr val="3366CC"/>
                </a:solidFill>
              </a:rPr>
              <a:t>cost of mitigating the risk</a:t>
            </a:r>
            <a:r>
              <a:rPr lang="en-US" sz="2200" smtClean="0"/>
              <a:t>.</a:t>
            </a:r>
          </a:p>
          <a:p>
            <a:r>
              <a:rPr lang="en-US" sz="2200" smtClean="0"/>
              <a:t>Those risks that remain unallocated, unmitigated or minimal in consequence, determine the risk of default and must be covered in the margin over which the DSCR is above 1.0.   </a:t>
            </a:r>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mtClean="0"/>
              <a:t>Solar Performance Risks</a:t>
            </a:r>
            <a:endParaRPr lang="en-JM" smtClean="0"/>
          </a:p>
        </p:txBody>
      </p:sp>
      <p:sp>
        <p:nvSpPr>
          <p:cNvPr id="72707" name="Content Placeholder 2"/>
          <p:cNvSpPr>
            <a:spLocks noGrp="1"/>
          </p:cNvSpPr>
          <p:nvPr>
            <p:ph idx="1"/>
          </p:nvPr>
        </p:nvSpPr>
        <p:spPr/>
        <p:txBody>
          <a:bodyPr/>
          <a:lstStyle/>
          <a:p>
            <a:r>
              <a:rPr lang="en-US" sz="1200" smtClean="0"/>
              <a:t>PV module nameplate DC rating. The accuracy of the DC voltage rating reflects manufacturer quality. Inaccurate DC ratings results in projects not achieving the capacity they were designed for. Panels also inevitably degrade and reduce in capacity over time. </a:t>
            </a:r>
          </a:p>
          <a:p>
            <a:r>
              <a:rPr lang="en-US" sz="1200" smtClean="0"/>
              <a:t>Soiling. Dirt, snow, or other foreign matter on the front surface of the PV module reduces the amount of solar radiation reaching the solar cells. Location (traffic/pollution), weather, and rainfall all influence this. Accurate monitoring will allow operators to clean panels when soiling losses exceed tolerance limits. Sun Power, a leading manufacturer of PV panels, estimates that soiling losses could vary between 1% and 6.5% depending on location.</a:t>
            </a:r>
          </a:p>
          <a:p>
            <a:r>
              <a:rPr lang="en-US" sz="1200" smtClean="0"/>
              <a:t>Shading. Generation is lost when nearby buildings, objects, or other PV modules in the array structure cast shadows on the modules.</a:t>
            </a:r>
          </a:p>
          <a:p>
            <a:r>
              <a:rPr lang="en-US" sz="1200" smtClean="0"/>
              <a:t>Availability. Inverter outages affect system availability the most. </a:t>
            </a:r>
          </a:p>
          <a:p>
            <a:r>
              <a:rPr lang="en-US" sz="1200" smtClean="0"/>
              <a:t>Inverter and transformer losses. The combined efficiency of inverters and transformers in converting DC power to AC power can vary among projects.</a:t>
            </a:r>
          </a:p>
          <a:p>
            <a:r>
              <a:rPr lang="en-US" sz="1200" smtClean="0"/>
              <a:t>Module mismatch. Panel manufacturing tolerances yield PV modules with slightly different current-voltage characteristics. And mismatched panels that are connected together often do not operate at their respective peak efficiencies. </a:t>
            </a:r>
          </a:p>
          <a:p>
            <a:r>
              <a:rPr lang="en-US" sz="1200" smtClean="0"/>
              <a:t>Diodes and connections. Voltage drops can occur across diodes that block the reverse flow of current and from resistive losses in electrical connections. Meaningful losses in the DC wiring between modules and the inverter and the AC wiring between the inverters and the metering point are also possible. These losses can be higher when lower voltages and larger land areas are involved.</a:t>
            </a:r>
          </a:p>
          <a:p>
            <a:r>
              <a:rPr lang="en-US" sz="1200" smtClean="0"/>
              <a:t>Modeling accuracy. System models that predict PV system performance themselves may have some built-in errors. While these errors are declining as monitoring systems and practices become more sophisticated and PV operations are better understood, these do exist and result in a PR different than the pro forma model.</a:t>
            </a:r>
          </a:p>
          <a:p>
            <a:endParaRPr lang="en-JM" sz="1200" smtClean="0"/>
          </a:p>
        </p:txBody>
      </p:sp>
      <p:sp>
        <p:nvSpPr>
          <p:cNvPr id="72708"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72709"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72710" name="Slide Number Placeholder 5"/>
          <p:cNvSpPr>
            <a:spLocks noGrp="1"/>
          </p:cNvSpPr>
          <p:nvPr>
            <p:ph type="sldNum" sz="quarter" idx="12"/>
          </p:nvPr>
        </p:nvSpPr>
        <p:spPr/>
        <p:txBody>
          <a:bodyPr/>
          <a:lstStyle/>
          <a:p>
            <a:pPr>
              <a:defRPr/>
            </a:pPr>
            <a:fld id="{3C89ACF7-B03C-40EC-9DC9-2C4E29705FD3}" type="slidenum">
              <a:rPr lang="en-US" smtClean="0">
                <a:latin typeface="Arial" pitchFamily="34" charset="0"/>
              </a:rPr>
              <a:pPr>
                <a:defRPr/>
              </a:pPr>
              <a:t>70</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6"/>
          <p:cNvSpPr>
            <a:spLocks noGrp="1"/>
          </p:cNvSpPr>
          <p:nvPr>
            <p:ph type="ctrTitle"/>
          </p:nvPr>
        </p:nvSpPr>
        <p:spPr/>
        <p:txBody>
          <a:bodyPr/>
          <a:lstStyle/>
          <a:p>
            <a:r>
              <a:rPr lang="en-US"/>
              <a:t>Off-Shore Risks</a:t>
            </a:r>
          </a:p>
        </p:txBody>
      </p:sp>
      <p:sp>
        <p:nvSpPr>
          <p:cNvPr id="73731"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73732"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73733" name="Slide Number Placeholder 5"/>
          <p:cNvSpPr>
            <a:spLocks noGrp="1"/>
          </p:cNvSpPr>
          <p:nvPr>
            <p:ph type="sldNum" sz="quarter" idx="12"/>
          </p:nvPr>
        </p:nvSpPr>
        <p:spPr/>
        <p:txBody>
          <a:bodyPr/>
          <a:lstStyle/>
          <a:p>
            <a:pPr>
              <a:defRPr/>
            </a:pPr>
            <a:fld id="{2A09D2A2-9656-436B-A8B0-93757419FAE7}" type="slidenum">
              <a:rPr lang="en-US" smtClean="0">
                <a:latin typeface="Arial" pitchFamily="34" charset="0"/>
              </a:rPr>
              <a:pPr>
                <a:defRPr/>
              </a:pPr>
              <a:t>71</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p:txBody>
          <a:bodyPr/>
          <a:lstStyle/>
          <a:p>
            <a:pPr eaLnBrk="1" hangingPunct="1"/>
            <a:r>
              <a:rPr lang="en-US" smtClean="0"/>
              <a:t>Price and Other Risks of Off Shore</a:t>
            </a:r>
          </a:p>
        </p:txBody>
      </p:sp>
      <p:sp>
        <p:nvSpPr>
          <p:cNvPr id="74755" name="Rectangle 3"/>
          <p:cNvSpPr>
            <a:spLocks noGrp="1" noChangeArrowheads="1"/>
          </p:cNvSpPr>
          <p:nvPr>
            <p:ph type="body" idx="4294967295"/>
          </p:nvPr>
        </p:nvSpPr>
        <p:spPr/>
        <p:txBody>
          <a:bodyPr/>
          <a:lstStyle/>
          <a:p>
            <a:pPr eaLnBrk="1" hangingPunct="1">
              <a:lnSpc>
                <a:spcPct val="90000"/>
              </a:lnSpc>
            </a:pPr>
            <a:r>
              <a:rPr lang="en-US" sz="2400" smtClean="0"/>
              <a:t>While offshore wind farms are more complex and potentially more risky than their onshore counterparts, market participants say that well structured projects are perfectly suited to the bank market. </a:t>
            </a:r>
          </a:p>
          <a:p>
            <a:pPr eaLnBrk="1" hangingPunct="1">
              <a:lnSpc>
                <a:spcPct val="90000"/>
              </a:lnSpc>
            </a:pPr>
            <a:r>
              <a:rPr lang="en-US" sz="2400" smtClean="0"/>
              <a:t>There is no reason why the off take agreements should differ much between an onshore and an offshore wind farm </a:t>
            </a:r>
          </a:p>
          <a:p>
            <a:pPr eaLnBrk="1" hangingPunct="1">
              <a:lnSpc>
                <a:spcPct val="90000"/>
              </a:lnSpc>
            </a:pPr>
            <a:r>
              <a:rPr lang="en-US" sz="2400" smtClean="0"/>
              <a:t>The real areas of difference between the two are the construction arrangements and long-run O&amp;M [operations and management] and availability assumptions </a:t>
            </a:r>
          </a:p>
        </p:txBody>
      </p:sp>
      <p:sp>
        <p:nvSpPr>
          <p:cNvPr id="7475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7475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74758" name="Slide Number Placeholder 3"/>
          <p:cNvSpPr>
            <a:spLocks noGrp="1"/>
          </p:cNvSpPr>
          <p:nvPr>
            <p:ph type="sldNum" sz="quarter" idx="12"/>
          </p:nvPr>
        </p:nvSpPr>
        <p:spPr/>
        <p:txBody>
          <a:bodyPr/>
          <a:lstStyle/>
          <a:p>
            <a:pPr>
              <a:defRPr/>
            </a:pPr>
            <a:fld id="{A947088F-CE53-439A-B173-A6899951FFBA}" type="slidenum">
              <a:rPr lang="en-US" smtClean="0">
                <a:latin typeface="Arial" pitchFamily="34" charset="0"/>
              </a:rPr>
              <a:pPr>
                <a:defRPr/>
              </a:pPr>
              <a:t>72</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smtClean="0"/>
              <a:t>Problems with Cables</a:t>
            </a:r>
          </a:p>
        </p:txBody>
      </p:sp>
      <p:sp>
        <p:nvSpPr>
          <p:cNvPr id="75779" name="Content Placeholder 2"/>
          <p:cNvSpPr>
            <a:spLocks noGrp="1"/>
          </p:cNvSpPr>
          <p:nvPr>
            <p:ph idx="1"/>
          </p:nvPr>
        </p:nvSpPr>
        <p:spPr/>
        <p:txBody>
          <a:bodyPr/>
          <a:lstStyle/>
          <a:p>
            <a:r>
              <a:rPr lang="en-US" sz="1400" b="1" smtClean="0"/>
              <a:t>Cable fault hits Vattenfall's 300MW Thanet wind farm</a:t>
            </a:r>
          </a:p>
          <a:p>
            <a:r>
              <a:rPr lang="en-US" sz="1400" b="1" smtClean="0"/>
              <a:t>Vattenfall’s 300MW Thanet offshore wind farm in the UK is operating at a reduced output because of a cable problem. </a:t>
            </a:r>
          </a:p>
          <a:p>
            <a:r>
              <a:rPr lang="en-US" sz="1400" smtClean="0"/>
              <a:t>The Swedish utility says there is a fault with one of the two export cables that takes power from the wind farm to the onshore network. </a:t>
            </a:r>
          </a:p>
          <a:p>
            <a:r>
              <a:rPr lang="en-US" sz="1400" smtClean="0"/>
              <a:t>The project is still exporting power to the UK’s national grid, but exports are limited once wind speeds reach a certain level, says Vattenfall. </a:t>
            </a:r>
          </a:p>
          <a:p>
            <a:r>
              <a:rPr lang="en-US" sz="1400" smtClean="0"/>
              <a:t>He adds that repairs are underway following two separate problems with the same cable. </a:t>
            </a:r>
          </a:p>
          <a:p>
            <a:r>
              <a:rPr lang="en-US" sz="1400" smtClean="0"/>
              <a:t>“We completed work on a section of the cable that had been bent at too acute an angle in November. But on energisation, we identified another fault on a different point closer to the substation.” </a:t>
            </a:r>
          </a:p>
          <a:p>
            <a:r>
              <a:rPr lang="en-US" sz="1400" smtClean="0"/>
              <a:t>“Weather-dependent” work is underway to replace a section of the cable, but it is difficult to predict when this will be completed, the </a:t>
            </a:r>
            <a:r>
              <a:rPr lang="en-US" sz="1400" smtClean="0">
                <a:hlinkClick r:id="rId2"/>
              </a:rPr>
              <a:t>Vattenfall</a:t>
            </a:r>
            <a:r>
              <a:rPr lang="en-US" sz="1400" smtClean="0"/>
              <a:t> spokesman adds. </a:t>
            </a:r>
          </a:p>
          <a:p>
            <a:r>
              <a:rPr lang="en-US" sz="1400" smtClean="0"/>
              <a:t>“With the weather being with us we would hope to complete it in February, but there is no guarantee with offshore work.” </a:t>
            </a:r>
          </a:p>
          <a:p>
            <a:r>
              <a:rPr lang="en-US" sz="1400" smtClean="0"/>
              <a:t>The export cable was installed by </a:t>
            </a:r>
            <a:r>
              <a:rPr lang="en-US" sz="1400" smtClean="0">
                <a:hlinkClick r:id="rId3"/>
              </a:rPr>
              <a:t>now-bankrupt</a:t>
            </a:r>
            <a:r>
              <a:rPr lang="en-US" sz="1400" smtClean="0"/>
              <a:t> cable-laying company Subocean. </a:t>
            </a:r>
          </a:p>
          <a:p>
            <a:r>
              <a:rPr lang="en-US" sz="1400" smtClean="0"/>
              <a:t>Thanet uses 100 Vestas 3MW turbines. The wind farm, off the coast of Kent in southeast Engalnd, was completed in October last year. </a:t>
            </a:r>
          </a:p>
          <a:p>
            <a:endParaRPr lang="en-US" sz="1400" smtClean="0"/>
          </a:p>
          <a:p>
            <a:endParaRPr lang="en-US" sz="1400" smtClean="0"/>
          </a:p>
        </p:txBody>
      </p:sp>
      <p:sp>
        <p:nvSpPr>
          <p:cNvPr id="75780"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75781"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75782" name="Slide Number Placeholder 5"/>
          <p:cNvSpPr>
            <a:spLocks noGrp="1"/>
          </p:cNvSpPr>
          <p:nvPr>
            <p:ph type="sldNum" sz="quarter" idx="12"/>
          </p:nvPr>
        </p:nvSpPr>
        <p:spPr/>
        <p:txBody>
          <a:bodyPr/>
          <a:lstStyle/>
          <a:p>
            <a:pPr>
              <a:defRPr/>
            </a:pPr>
            <a:fld id="{E6816AD7-2C32-4E5E-9B8F-FFB121EC0D4D}" type="slidenum">
              <a:rPr lang="en-US" smtClean="0">
                <a:latin typeface="Arial" pitchFamily="34" charset="0"/>
              </a:rPr>
              <a:pPr>
                <a:defRPr/>
              </a:pPr>
              <a:t>73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smtClean="0"/>
              <a:t>Problems with Off-Shore Plants</a:t>
            </a:r>
          </a:p>
        </p:txBody>
      </p:sp>
      <p:sp>
        <p:nvSpPr>
          <p:cNvPr id="76803" name="Content Placeholder 2"/>
          <p:cNvSpPr>
            <a:spLocks noGrp="1"/>
          </p:cNvSpPr>
          <p:nvPr>
            <p:ph idx="1"/>
          </p:nvPr>
        </p:nvSpPr>
        <p:spPr/>
        <p:txBody>
          <a:bodyPr/>
          <a:lstStyle/>
          <a:p>
            <a:r>
              <a:rPr lang="en-US" sz="1800" smtClean="0"/>
              <a:t>In 2006 and 2007 all of the turbines were given replacement generators and gearboxes under guarantee from the manufacturers Vestas. </a:t>
            </a:r>
          </a:p>
          <a:p>
            <a:r>
              <a:rPr lang="en-US" sz="1800" smtClean="0"/>
              <a:t>In the summer of 2007 part of the promenade on Great Yarmouth's north parade was excavated to allow repairs to one of the 33,000-volt cables which had failed because moisture had seeped into a connection joint. </a:t>
            </a:r>
          </a:p>
          <a:p>
            <a:r>
              <a:rPr lang="en-US" sz="1800" smtClean="0"/>
              <a:t>Scotland's first offshore wind farm has been hit by a delay blamed on bad weather. In August, progress was delayed due to the late arrival of a jack-up barge, the Lisa A. A month later 38 workers had to be rescued from the rig after it started to list dangerously. It emerged that one of the rig's legs had pierced the sea bed and it has been in Belfast since undergoing checks.</a:t>
            </a:r>
          </a:p>
          <a:p>
            <a:r>
              <a:rPr lang="en-US" sz="1800" smtClean="0"/>
              <a:t>The barge had been anchored to the sea bed by five wires - two of which broke away during heavy seas overnight and one early this morning. </a:t>
            </a:r>
          </a:p>
          <a:p>
            <a:r>
              <a:rPr lang="en-US" sz="1800" smtClean="0"/>
              <a:t>Later this year it will also remove a set of pitch bearings from a turbine at Gunfleet Sands. Tests will determine whether Siemens needs to repeat the programme across all 48 machines.</a:t>
            </a:r>
          </a:p>
          <a:p>
            <a:r>
              <a:rPr lang="en-US" sz="1800" smtClean="0"/>
              <a:t> </a:t>
            </a:r>
          </a:p>
          <a:p>
            <a:endParaRPr lang="en-US" sz="1800" smtClean="0"/>
          </a:p>
        </p:txBody>
      </p:sp>
      <p:sp>
        <p:nvSpPr>
          <p:cNvPr id="76804" name="Date Placeholder 3"/>
          <p:cNvSpPr>
            <a:spLocks noGrp="1"/>
          </p:cNvSpPr>
          <p:nvPr>
            <p:ph type="dt" sz="quarter" idx="10"/>
          </p:nvPr>
        </p:nvSpPr>
        <p:spPr/>
        <p:txBody>
          <a:bodyPr/>
          <a:lstStyle/>
          <a:p>
            <a:pPr>
              <a:defRPr/>
            </a:pPr>
            <a:fld id="{5C3098F0-01B1-4C8F-9F76-9675A3A27004}" type="datetime3">
              <a:rPr lang="en-US" smtClean="0">
                <a:latin typeface="Arial" pitchFamily="34" charset="0"/>
              </a:rPr>
              <a:pPr>
                <a:defRPr/>
              </a:pPr>
              <a:t>4 March 2013</a:t>
            </a:fld>
            <a:endParaRPr lang="en-US" smtClean="0">
              <a:latin typeface="Arial" pitchFamily="34" charset="0"/>
            </a:endParaRPr>
          </a:p>
        </p:txBody>
      </p:sp>
      <p:sp>
        <p:nvSpPr>
          <p:cNvPr id="76805"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76806" name="Slide Number Placeholder 5"/>
          <p:cNvSpPr>
            <a:spLocks noGrp="1"/>
          </p:cNvSpPr>
          <p:nvPr>
            <p:ph type="sldNum" sz="quarter" idx="12"/>
          </p:nvPr>
        </p:nvSpPr>
        <p:spPr/>
        <p:txBody>
          <a:bodyPr/>
          <a:lstStyle/>
          <a:p>
            <a:pPr>
              <a:defRPr/>
            </a:pPr>
            <a:fld id="{67CD06EF-F081-4A68-9A19-E2D3C2707537}" type="slidenum">
              <a:rPr lang="en-US" smtClean="0">
                <a:latin typeface="Arial" pitchFamily="34" charset="0"/>
              </a:rPr>
              <a:pPr>
                <a:defRPr/>
              </a:pPr>
              <a:t>74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mtClean="0"/>
              <a:t>Problems with Off-Shore</a:t>
            </a:r>
          </a:p>
        </p:txBody>
      </p:sp>
      <p:sp>
        <p:nvSpPr>
          <p:cNvPr id="77827" name="Content Placeholder 2"/>
          <p:cNvSpPr>
            <a:spLocks noGrp="1"/>
          </p:cNvSpPr>
          <p:nvPr>
            <p:ph idx="1"/>
          </p:nvPr>
        </p:nvSpPr>
        <p:spPr/>
        <p:txBody>
          <a:bodyPr/>
          <a:lstStyle/>
          <a:p>
            <a:r>
              <a:rPr lang="en-US" smtClean="0"/>
              <a:t>A joint in an underground cable connecting to the Burbo Bank farm “failed” and it took engineers four weeks to first locate the breach, excavate down to it and then carry out repairs. </a:t>
            </a:r>
          </a:p>
          <a:p>
            <a:r>
              <a:rPr lang="en-US" smtClean="0"/>
              <a:t>"We are currently experiencing a total loss of electrical supply to and from the National Grid due to a failure of a 132KV onshore underground cable owned by Scottish Power," he said. </a:t>
            </a:r>
          </a:p>
        </p:txBody>
      </p:sp>
      <p:sp>
        <p:nvSpPr>
          <p:cNvPr id="77828" name="Date Placeholder 3"/>
          <p:cNvSpPr>
            <a:spLocks noGrp="1"/>
          </p:cNvSpPr>
          <p:nvPr>
            <p:ph type="dt" sz="quarter" idx="10"/>
          </p:nvPr>
        </p:nvSpPr>
        <p:spPr/>
        <p:txBody>
          <a:bodyPr/>
          <a:lstStyle/>
          <a:p>
            <a:pPr>
              <a:defRPr/>
            </a:pPr>
            <a:fld id="{F12A2296-284C-4093-A138-55608AB43993}" type="datetime3">
              <a:rPr lang="en-US" smtClean="0">
                <a:latin typeface="Arial" pitchFamily="34" charset="0"/>
              </a:rPr>
              <a:pPr>
                <a:defRPr/>
              </a:pPr>
              <a:t>4 March 2013</a:t>
            </a:fld>
            <a:endParaRPr lang="en-US" smtClean="0">
              <a:latin typeface="Arial" pitchFamily="34" charset="0"/>
            </a:endParaRPr>
          </a:p>
        </p:txBody>
      </p:sp>
      <p:sp>
        <p:nvSpPr>
          <p:cNvPr id="77829"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77830" name="Slide Number Placeholder 5"/>
          <p:cNvSpPr>
            <a:spLocks noGrp="1"/>
          </p:cNvSpPr>
          <p:nvPr>
            <p:ph type="sldNum" sz="quarter" idx="12"/>
          </p:nvPr>
        </p:nvSpPr>
        <p:spPr/>
        <p:txBody>
          <a:bodyPr/>
          <a:lstStyle/>
          <a:p>
            <a:pPr>
              <a:defRPr/>
            </a:pPr>
            <a:fld id="{D9A65538-25A9-441D-B702-EAE06F257944}" type="slidenum">
              <a:rPr lang="en-US" smtClean="0">
                <a:latin typeface="Arial" pitchFamily="34" charset="0"/>
              </a:rPr>
              <a:pPr>
                <a:defRPr/>
              </a:pPr>
              <a:t>75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5"/>
          <p:cNvSpPr>
            <a:spLocks noGrp="1"/>
          </p:cNvSpPr>
          <p:nvPr>
            <p:ph type="title"/>
          </p:nvPr>
        </p:nvSpPr>
        <p:spPr/>
        <p:txBody>
          <a:bodyPr/>
          <a:lstStyle/>
          <a:p>
            <a:r>
              <a:rPr lang="en-US" smtClean="0"/>
              <a:t>Transmission Problems</a:t>
            </a:r>
          </a:p>
        </p:txBody>
      </p:sp>
      <p:sp>
        <p:nvSpPr>
          <p:cNvPr id="78851" name="Content Placeholder 6"/>
          <p:cNvSpPr>
            <a:spLocks noGrp="1"/>
          </p:cNvSpPr>
          <p:nvPr>
            <p:ph idx="1"/>
          </p:nvPr>
        </p:nvSpPr>
        <p:spPr/>
        <p:txBody>
          <a:bodyPr/>
          <a:lstStyle/>
          <a:p>
            <a:r>
              <a:rPr lang="en-US" sz="1600" smtClean="0"/>
              <a:t>The Siemens boss warns that industry expectations and government targets for German offshore wind growth may not be met due to the transmission delays. </a:t>
            </a:r>
          </a:p>
          <a:p>
            <a:r>
              <a:rPr lang="en-US" sz="1600" smtClean="0"/>
              <a:t>“We have successfully developed this business in the UK...but in Germany you need tailor-made platforms for every project and this entails major problems.” </a:t>
            </a:r>
          </a:p>
          <a:p>
            <a:r>
              <a:rPr lang="en-US" sz="1600" smtClean="0"/>
              <a:t>“If you are looking at the existing capacity of offshore wind we are talking about 200-300MW installed, and today it’s too early to speculate about 7-10GW to be achieved.” </a:t>
            </a:r>
          </a:p>
          <a:p>
            <a:r>
              <a:rPr lang="en-US" sz="1600" smtClean="0"/>
              <a:t>Pressed by analysts, Siemens chief financial officer Joe Kaeser admitted that offshore wind turbine orders worth €1.6bn will be affected by the power transmission delay problem. </a:t>
            </a:r>
          </a:p>
          <a:p>
            <a:r>
              <a:rPr lang="en-US" sz="1600" smtClean="0"/>
              <a:t>He warns against “pointing fingers” over the transmission issue, saying: “We have to see the (German) energy turnaround as an opportunity and seize this opportunity to find workable solutions.” </a:t>
            </a:r>
          </a:p>
          <a:p>
            <a:r>
              <a:rPr lang="en-US" sz="1600" smtClean="0"/>
              <a:t>Kaeser says of the five projects where delays are expected “the first two have shown this most prominently, but the projects which have just started have to be assessed cautiously”. </a:t>
            </a:r>
          </a:p>
          <a:p>
            <a:endParaRPr lang="en-US" sz="1600" smtClean="0"/>
          </a:p>
        </p:txBody>
      </p:sp>
      <p:sp>
        <p:nvSpPr>
          <p:cNvPr id="78852" name="Date Placeholder 2"/>
          <p:cNvSpPr>
            <a:spLocks noGrp="1"/>
          </p:cNvSpPr>
          <p:nvPr>
            <p:ph type="dt" sz="quarter" idx="10"/>
          </p:nvPr>
        </p:nvSpPr>
        <p:spPr/>
        <p:txBody>
          <a:bodyPr/>
          <a:lstStyle/>
          <a:p>
            <a:pPr>
              <a:defRPr/>
            </a:pPr>
            <a:r>
              <a:rPr lang="en-US" smtClean="0">
                <a:latin typeface="Arial" pitchFamily="34" charset="0"/>
              </a:rPr>
              <a:t>9 September 2011</a:t>
            </a:r>
          </a:p>
        </p:txBody>
      </p:sp>
      <p:sp>
        <p:nvSpPr>
          <p:cNvPr id="78853" name="Footer Placeholder 3"/>
          <p:cNvSpPr>
            <a:spLocks noGrp="1"/>
          </p:cNvSpPr>
          <p:nvPr>
            <p:ph type="ftr" sz="quarter" idx="11"/>
          </p:nvPr>
        </p:nvSpPr>
        <p:spPr/>
        <p:txBody>
          <a:bodyPr/>
          <a:lstStyle/>
          <a:p>
            <a:pPr>
              <a:defRPr/>
            </a:pPr>
            <a:r>
              <a:rPr lang="en-US" smtClean="0">
                <a:latin typeface="Arial" pitchFamily="34" charset="0"/>
              </a:rPr>
              <a:t>www.edbodmer.com</a:t>
            </a:r>
          </a:p>
        </p:txBody>
      </p:sp>
      <p:sp>
        <p:nvSpPr>
          <p:cNvPr id="78854" name="Slide Number Placeholder 4"/>
          <p:cNvSpPr>
            <a:spLocks noGrp="1"/>
          </p:cNvSpPr>
          <p:nvPr>
            <p:ph type="sldNum" sz="quarter" idx="12"/>
          </p:nvPr>
        </p:nvSpPr>
        <p:spPr/>
        <p:txBody>
          <a:bodyPr/>
          <a:lstStyle/>
          <a:p>
            <a:pPr>
              <a:defRPr/>
            </a:pPr>
            <a:fld id="{442EA7A4-95CD-4CBC-A233-2F4DE0204FE8}" type="slidenum">
              <a:rPr lang="en-US" smtClean="0">
                <a:latin typeface="Arial" pitchFamily="34" charset="0"/>
              </a:rPr>
              <a:pPr>
                <a:defRPr/>
              </a:pPr>
              <a:t>76</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mtClean="0"/>
              <a:t>Problems with Off-shore Wind Farms in Above Table</a:t>
            </a:r>
          </a:p>
        </p:txBody>
      </p:sp>
      <p:sp>
        <p:nvSpPr>
          <p:cNvPr id="79875" name="Content Placeholder 2"/>
          <p:cNvSpPr>
            <a:spLocks noGrp="1"/>
          </p:cNvSpPr>
          <p:nvPr>
            <p:ph idx="1"/>
          </p:nvPr>
        </p:nvSpPr>
        <p:spPr/>
        <p:txBody>
          <a:bodyPr/>
          <a:lstStyle/>
          <a:p>
            <a:r>
              <a:rPr lang="en-US" smtClean="0"/>
              <a:t>Vestas Problems</a:t>
            </a:r>
          </a:p>
          <a:p>
            <a:pPr lvl="1"/>
            <a:r>
              <a:rPr lang="en-US" smtClean="0"/>
              <a:t>Corrosion in paint</a:t>
            </a:r>
          </a:p>
          <a:p>
            <a:pPr lvl="1"/>
            <a:r>
              <a:rPr lang="en-US" smtClean="0"/>
              <a:t>Expense of off-shore cranes</a:t>
            </a:r>
          </a:p>
          <a:p>
            <a:pPr lvl="1"/>
            <a:r>
              <a:rPr lang="en-US" smtClean="0"/>
              <a:t>Cost was guaranteed, but Vestas lost money</a:t>
            </a:r>
          </a:p>
          <a:p>
            <a:pPr lvl="1"/>
            <a:r>
              <a:rPr lang="en-US" smtClean="0"/>
              <a:t>Rule of thumb</a:t>
            </a:r>
          </a:p>
          <a:p>
            <a:pPr lvl="2"/>
            <a:r>
              <a:rPr lang="en-US" smtClean="0"/>
              <a:t>70-75% turbine and rest is balance of plant in on-shore</a:t>
            </a:r>
          </a:p>
          <a:p>
            <a:pPr lvl="2"/>
            <a:r>
              <a:rPr lang="en-US" smtClean="0"/>
              <a:t>40-50% turbine and rest is balance of plant</a:t>
            </a:r>
          </a:p>
        </p:txBody>
      </p:sp>
      <p:sp>
        <p:nvSpPr>
          <p:cNvPr id="79876" name="Date Placeholder 1"/>
          <p:cNvSpPr>
            <a:spLocks noGrp="1"/>
          </p:cNvSpPr>
          <p:nvPr>
            <p:ph type="dt" sz="quarter" idx="10"/>
          </p:nvPr>
        </p:nvSpPr>
        <p:spPr/>
        <p:txBody>
          <a:bodyPr/>
          <a:lstStyle/>
          <a:p>
            <a:pPr>
              <a:defRPr/>
            </a:pPr>
            <a:fld id="{88F3E698-BBC2-43CE-A676-B6B09146C62E}" type="datetime3">
              <a:rPr lang="en-US" smtClean="0">
                <a:latin typeface="Arial" pitchFamily="34" charset="0"/>
              </a:rPr>
              <a:pPr>
                <a:defRPr/>
              </a:pPr>
              <a:t>4 March 2013</a:t>
            </a:fld>
            <a:endParaRPr lang="en-US" smtClean="0">
              <a:latin typeface="Arial" pitchFamily="34" charset="0"/>
            </a:endParaRPr>
          </a:p>
        </p:txBody>
      </p:sp>
      <p:sp>
        <p:nvSpPr>
          <p:cNvPr id="7987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79878" name="Slide Number Placeholder 3"/>
          <p:cNvSpPr>
            <a:spLocks noGrp="1"/>
          </p:cNvSpPr>
          <p:nvPr>
            <p:ph type="sldNum" sz="quarter" idx="12"/>
          </p:nvPr>
        </p:nvSpPr>
        <p:spPr/>
        <p:txBody>
          <a:bodyPr/>
          <a:lstStyle/>
          <a:p>
            <a:pPr>
              <a:defRPr/>
            </a:pPr>
            <a:fld id="{06704C4B-09AA-4823-A60A-68E42D51A9D2}" type="slidenum">
              <a:rPr lang="en-US" smtClean="0">
                <a:latin typeface="Arial" pitchFamily="34" charset="0"/>
              </a:rPr>
              <a:pPr>
                <a:defRPr/>
              </a:pPr>
              <a:t>77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mtClean="0"/>
              <a:t>Delays, Changes in Contract Specification, Bankruptcy of Contractors</a:t>
            </a:r>
          </a:p>
        </p:txBody>
      </p:sp>
      <p:sp>
        <p:nvSpPr>
          <p:cNvPr id="80899" name="Content Placeholder 2"/>
          <p:cNvSpPr>
            <a:spLocks noGrp="1"/>
          </p:cNvSpPr>
          <p:nvPr>
            <p:ph idx="1"/>
          </p:nvPr>
        </p:nvSpPr>
        <p:spPr/>
        <p:txBody>
          <a:bodyPr/>
          <a:lstStyle/>
          <a:p>
            <a:r>
              <a:rPr lang="en-JM" sz="1100" b="1" smtClean="0"/>
              <a:t>Greater Gabbard wind developer 'may counter-sue Fluor' </a:t>
            </a:r>
            <a:endParaRPr lang="en-US" sz="1100" smtClean="0"/>
          </a:p>
          <a:p>
            <a:r>
              <a:rPr lang="en-JM" sz="1100" b="1" smtClean="0"/>
              <a:t>The consortium developing the UK’s Greater Gabbard offshore wind farm says it may counter-sue engineering contractor Fluor, in the latest chapter of a long-running dispute over who is to blame for the extra costs and delays that have plagued the project. </a:t>
            </a:r>
            <a:endParaRPr lang="en-US" sz="1100" smtClean="0"/>
          </a:p>
          <a:p>
            <a:r>
              <a:rPr lang="en-JM" sz="1100" smtClean="0"/>
              <a:t>Greater Gabbard Offshore Winds Limited (GGOWL) – a 50/50 joint venture between Scottish and Southern Energy (SSE) and Germany’s RWE – is currently mounting a “robust defence” against a £300m claim by Fluor. </a:t>
            </a:r>
            <a:endParaRPr lang="en-US" sz="1100" smtClean="0"/>
          </a:p>
          <a:p>
            <a:r>
              <a:rPr lang="en-JM" sz="1100" smtClean="0"/>
              <a:t>The engineering, procurement and construction (EPC) giant claims GGOWL unnecessarily insisted on carrying out extra testing and repairs on monopolies and transition pieces that </a:t>
            </a:r>
            <a:r>
              <a:rPr lang="en-JM" sz="1100" b="1" smtClean="0">
                <a:hlinkClick r:id="rId2"/>
              </a:rPr>
              <a:t>Fluor</a:t>
            </a:r>
            <a:r>
              <a:rPr lang="en-JM" sz="1100" smtClean="0"/>
              <a:t> was using at the 504MW project. </a:t>
            </a:r>
            <a:endParaRPr lang="en-US" sz="1100" smtClean="0"/>
          </a:p>
          <a:p>
            <a:r>
              <a:rPr lang="en-JM" sz="1100" smtClean="0"/>
              <a:t>But </a:t>
            </a:r>
            <a:r>
              <a:rPr lang="en-JM" sz="1100" b="1" smtClean="0">
                <a:hlinkClick r:id="rId3"/>
              </a:rPr>
              <a:t>SSE</a:t>
            </a:r>
            <a:r>
              <a:rPr lang="en-JM" sz="1100" smtClean="0"/>
              <a:t> says GGOWL is “continuing to test the structural integrity of a number of the monopiles and transition pieces that are the subject of this dispute to determine whether they meet the required standard, and it retains the option of submitting its own substantial claim against Fluor Limited should the need arise”. </a:t>
            </a:r>
            <a:endParaRPr lang="en-US" sz="1100" smtClean="0"/>
          </a:p>
          <a:p>
            <a:r>
              <a:rPr lang="en-JM" sz="1100" smtClean="0"/>
              <a:t>All 140 monopiles and transition pieces for the wind farm are now on site. Turbine installation resumed earlier this month and 115 machines have now been installed, 72 of which have been energised. More than 80% of the total subsea cable length is now in place, adds SSE. </a:t>
            </a:r>
            <a:endParaRPr lang="en-US" sz="1100" smtClean="0"/>
          </a:p>
          <a:p>
            <a:r>
              <a:rPr lang="en-JM" sz="1100" smtClean="0"/>
              <a:t>Greater Gabbard was originally due to be ready in March 2011 to take its place as the world’s biggest offshore wind farm. </a:t>
            </a:r>
            <a:endParaRPr lang="en-US" sz="1100" smtClean="0"/>
          </a:p>
          <a:p>
            <a:r>
              <a:rPr lang="en-JM" sz="1100" smtClean="0"/>
              <a:t>But weather delays, low subsea cable and turbine installation rates, and the bankruptcy of contractor Subocean have all contributed to delaying the project, and it will not now be finished until around the same time as the first 630MW stage of the London Array. </a:t>
            </a:r>
            <a:endParaRPr lang="en-US" sz="1100" smtClean="0"/>
          </a:p>
          <a:p>
            <a:r>
              <a:rPr lang="en-JM" sz="1100" smtClean="0"/>
              <a:t>Fluor, which took on the EPC contract on a fixed-priced basis, has faced spiralling costs on the project, as it was forced to bring in a new cable installer and make “substantial” extra outlay for additional maritime assets. </a:t>
            </a:r>
            <a:endParaRPr lang="en-US" sz="1100" smtClean="0"/>
          </a:p>
          <a:p>
            <a:r>
              <a:rPr lang="en-JM" sz="1100" smtClean="0"/>
              <a:t>Industry sources have slammed Fluor, one of the world’s biggest infrastructure groups, for “arrogance” and a lack of experience in the sector in the light of the Greater Gabbard situation. </a:t>
            </a:r>
            <a:r>
              <a:rPr lang="en-JM" sz="1100" b="1" smtClean="0"/>
              <a:t>Fluor has said it will not carry out any further offshore wind projects on a fixed price basis. </a:t>
            </a:r>
            <a:endParaRPr lang="en-US" sz="1100" b="1" smtClean="0"/>
          </a:p>
          <a:p>
            <a:endParaRPr lang="en-US" sz="1100"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smtClean="0"/>
              <a:t>Problems with Foundations</a:t>
            </a:r>
          </a:p>
        </p:txBody>
      </p:sp>
      <p:sp>
        <p:nvSpPr>
          <p:cNvPr id="81923" name="Content Placeholder 2"/>
          <p:cNvSpPr>
            <a:spLocks noGrp="1"/>
          </p:cNvSpPr>
          <p:nvPr>
            <p:ph idx="1"/>
          </p:nvPr>
        </p:nvSpPr>
        <p:spPr/>
        <p:txBody>
          <a:bodyPr/>
          <a:lstStyle/>
          <a:p>
            <a:r>
              <a:rPr lang="en-JM" sz="1800" smtClean="0"/>
              <a:t>The emergence of “settlements” between the foundation piles and transition pieces at older offshore wind farms. </a:t>
            </a:r>
          </a:p>
          <a:p>
            <a:r>
              <a:rPr lang="en-JM" sz="1800" smtClean="0"/>
              <a:t>The problem affects hundreds of turbines at a number of projects, including Horns Rev 1 and Kentish Flats, whose monopiles were built based on DNV-certified designs that have since proven faulty. </a:t>
            </a:r>
          </a:p>
          <a:p>
            <a:r>
              <a:rPr lang="en-JM" sz="1800" smtClean="0"/>
              <a:t>DNV has since released updated standards, but project owners are still wrestling with when and how to repair existing foundations. </a:t>
            </a:r>
          </a:p>
          <a:p>
            <a:r>
              <a:rPr lang="en-JM" sz="1800" smtClean="0"/>
              <a:t>But it also exposes it to potentially vast liabilities, depending on who is ultimately held responsible for the problem the company refers to as the “grouting issue”. </a:t>
            </a:r>
          </a:p>
          <a:p>
            <a:r>
              <a:rPr lang="en-JM" sz="1800" smtClean="0"/>
              <a:t>“It is too early to predict the final outcome of the issue of allocation of liability and which technical solutions will be required,” the company says. </a:t>
            </a:r>
          </a:p>
          <a:p>
            <a:endParaRPr lang="en-US" sz="1800" smtClean="0"/>
          </a:p>
        </p:txBody>
      </p:sp>
      <p:sp>
        <p:nvSpPr>
          <p:cNvPr id="81924"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81925"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81926" name="Slide Number Placeholder 5"/>
          <p:cNvSpPr>
            <a:spLocks noGrp="1"/>
          </p:cNvSpPr>
          <p:nvPr>
            <p:ph type="sldNum" sz="quarter" idx="12"/>
          </p:nvPr>
        </p:nvSpPr>
        <p:spPr/>
        <p:txBody>
          <a:bodyPr/>
          <a:lstStyle/>
          <a:p>
            <a:pPr>
              <a:defRPr/>
            </a:pPr>
            <a:fld id="{AD15388E-86B1-46C5-869A-5AF2FA579D6F}" type="slidenum">
              <a:rPr lang="en-US" smtClean="0">
                <a:latin typeface="Arial" pitchFamily="34" charset="0"/>
              </a:rPr>
              <a:pPr>
                <a:defRPr/>
              </a:pPr>
              <a:t>79</a:t>
            </a:fld>
            <a:endParaRPr lang="en-US" smtClean="0">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Project Finance and Risk Management</a:t>
            </a:r>
          </a:p>
        </p:txBody>
      </p:sp>
      <p:sp>
        <p:nvSpPr>
          <p:cNvPr id="11267" name="Rectangle 3"/>
          <p:cNvSpPr>
            <a:spLocks noGrp="1" noChangeArrowheads="1"/>
          </p:cNvSpPr>
          <p:nvPr>
            <p:ph type="body" idx="1"/>
          </p:nvPr>
        </p:nvSpPr>
        <p:spPr/>
        <p:txBody>
          <a:bodyPr/>
          <a:lstStyle/>
          <a:p>
            <a:pPr>
              <a:lnSpc>
                <a:spcPct val="90000"/>
              </a:lnSpc>
            </a:pPr>
            <a:r>
              <a:rPr lang="en-US" sz="2000" smtClean="0"/>
              <a:t>One of the principal advantages of project finance often cited is that a project finance structure allocates risk to parties willing to accept and manage the risk.  </a:t>
            </a:r>
          </a:p>
          <a:p>
            <a:pPr>
              <a:lnSpc>
                <a:spcPct val="90000"/>
              </a:lnSpc>
            </a:pPr>
            <a:r>
              <a:rPr lang="en-US" sz="2000" smtClean="0"/>
              <a:t>This notion is not that risk transfer can some how reduce risk by itself.  Rather, if risks are transferred to parties who can control risk then operating efficiency will be improved.  </a:t>
            </a:r>
          </a:p>
          <a:p>
            <a:pPr lvl="1">
              <a:lnSpc>
                <a:spcPct val="90000"/>
              </a:lnSpc>
            </a:pPr>
            <a:r>
              <a:rPr lang="en-US" sz="1800" smtClean="0"/>
              <a:t>For example, if revenue, cost and debt contracts are associated with an investment, risks of construction cost over-runs can be transferred to developers, operation and maintenance risks are transferred to contractors, price risk is transferred to an electric utility company and interest rate risk can be transferred to a bank.  </a:t>
            </a:r>
          </a:p>
          <a:p>
            <a:pPr lvl="1">
              <a:lnSpc>
                <a:spcPct val="90000"/>
              </a:lnSpc>
            </a:pPr>
            <a:r>
              <a:rPr lang="en-US" sz="1800" smtClean="0"/>
              <a:t>The transfer of risk is beneficial to the extent that it improves incentives related to the basic economic drivers of plants - reduced capital expenditures, a better cost structure, more plant output, fewer maintenance outages and so forth.</a:t>
            </a:r>
          </a:p>
        </p:txBody>
      </p:sp>
    </p:spTree>
  </p:cSld>
  <p:clrMapOvr>
    <a:masterClrMapping/>
  </p:clrMapOvr>
  <p:transition spd="slow"/>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smtClean="0"/>
              <a:t>Complex Marine Environment</a:t>
            </a:r>
          </a:p>
        </p:txBody>
      </p:sp>
      <p:sp>
        <p:nvSpPr>
          <p:cNvPr id="82947" name="Content Placeholder 2"/>
          <p:cNvSpPr>
            <a:spLocks noGrp="1"/>
          </p:cNvSpPr>
          <p:nvPr>
            <p:ph idx="1"/>
          </p:nvPr>
        </p:nvSpPr>
        <p:spPr/>
        <p:txBody>
          <a:bodyPr/>
          <a:lstStyle/>
          <a:p>
            <a:r>
              <a:rPr lang="en-US" sz="1100" smtClean="0"/>
              <a:t>Siemens’ Power Transmission division, which handles its offshore wind grid-connection operations, took a one-off €278m ($367m) charge in the group’s second-quarter financial results. </a:t>
            </a:r>
          </a:p>
          <a:p>
            <a:r>
              <a:rPr lang="en-US" sz="1100" smtClean="0"/>
              <a:t>Siemens says this was “related primarily to grid connections to offshore wind-farms in Germany, resulting from revised estimates of required resources and personnel as well as delays associated with the projects’ complex marine and regulatory environment". </a:t>
            </a:r>
          </a:p>
          <a:p>
            <a:r>
              <a:rPr lang="en-JM" sz="1100" smtClean="0"/>
              <a:t>Löscher says that no one has built offshore substations of the size of the German projects, and that the permitting process had been much more complicated than the company had expected. </a:t>
            </a:r>
          </a:p>
          <a:p>
            <a:r>
              <a:rPr lang="en-JM" sz="1100" smtClean="0"/>
              <a:t>After a “very detailed review of all offshore grid projects” Siemens expects that the Borwin 1 and Helwind 2 platforms will not now be completed until 2013, while the company also warns of delays for the Sylwind 1 platform. </a:t>
            </a:r>
          </a:p>
          <a:p>
            <a:endParaRPr lang="en-US" sz="1100" smtClean="0"/>
          </a:p>
          <a:p>
            <a:endParaRPr lang="en-US" sz="1000" smtClean="0"/>
          </a:p>
        </p:txBody>
      </p:sp>
      <p:sp>
        <p:nvSpPr>
          <p:cNvPr id="82948"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82949"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82950" name="Slide Number Placeholder 5"/>
          <p:cNvSpPr>
            <a:spLocks noGrp="1"/>
          </p:cNvSpPr>
          <p:nvPr>
            <p:ph type="sldNum" sz="quarter" idx="12"/>
          </p:nvPr>
        </p:nvSpPr>
        <p:spPr/>
        <p:txBody>
          <a:bodyPr/>
          <a:lstStyle/>
          <a:p>
            <a:pPr>
              <a:defRPr/>
            </a:pPr>
            <a:fld id="{96506A22-4766-4518-B979-902673907262}" type="slidenum">
              <a:rPr lang="en-US" smtClean="0">
                <a:latin typeface="Arial" pitchFamily="34" charset="0"/>
              </a:rPr>
              <a:pPr>
                <a:defRPr/>
              </a:pPr>
              <a:t>80</a:t>
            </a:fld>
            <a:endParaRPr lang="en-US" smtClean="0">
              <a:latin typeface="Arial"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Cable Problems in Off-Shore Wind Farms</a:t>
            </a:r>
          </a:p>
        </p:txBody>
      </p:sp>
      <p:pic>
        <p:nvPicPr>
          <p:cNvPr id="111620" name="Picture 4"/>
          <p:cNvPicPr>
            <a:picLocks noChangeAspect="1" noChangeArrowheads="1"/>
          </p:cNvPicPr>
          <p:nvPr>
            <p:ph type="body" idx="1"/>
          </p:nvPr>
        </p:nvPicPr>
        <p:blipFill>
          <a:blip r:embed="rId2" cstate="print"/>
          <a:srcRect/>
          <a:stretch>
            <a:fillRect/>
          </a:stretch>
        </p:blipFill>
        <p:spPr>
          <a:xfrm>
            <a:off x="228600" y="1676400"/>
            <a:ext cx="8686800" cy="4949825"/>
          </a:xfrm>
          <a:noFill/>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6"/>
          <p:cNvSpPr>
            <a:spLocks noGrp="1"/>
          </p:cNvSpPr>
          <p:nvPr>
            <p:ph type="ctrTitle"/>
          </p:nvPr>
        </p:nvSpPr>
        <p:spPr/>
        <p:txBody>
          <a:bodyPr/>
          <a:lstStyle/>
          <a:p>
            <a:r>
              <a:rPr lang="en-US"/>
              <a:t>Merchant Electricity Price Risk</a:t>
            </a:r>
            <a:endParaRPr lang="en-JM"/>
          </a:p>
        </p:txBody>
      </p:sp>
      <p:sp>
        <p:nvSpPr>
          <p:cNvPr id="83971" name="Date Placeholder 3"/>
          <p:cNvSpPr>
            <a:spLocks noGrp="1"/>
          </p:cNvSpPr>
          <p:nvPr>
            <p:ph type="dt" sz="quarter" idx="10"/>
          </p:nvPr>
        </p:nvSpPr>
        <p:spPr/>
        <p:txBody>
          <a:bodyPr/>
          <a:lstStyle/>
          <a:p>
            <a:pPr>
              <a:defRPr/>
            </a:pPr>
            <a:r>
              <a:rPr lang="en-US" smtClean="0">
                <a:latin typeface="Arial" pitchFamily="34" charset="0"/>
              </a:rPr>
              <a:t>9 September 2011</a:t>
            </a:r>
          </a:p>
        </p:txBody>
      </p:sp>
      <p:sp>
        <p:nvSpPr>
          <p:cNvPr id="83972" name="Footer Placeholder 4"/>
          <p:cNvSpPr>
            <a:spLocks noGrp="1"/>
          </p:cNvSpPr>
          <p:nvPr>
            <p:ph type="ftr" sz="quarter" idx="11"/>
          </p:nvPr>
        </p:nvSpPr>
        <p:spPr/>
        <p:txBody>
          <a:bodyPr/>
          <a:lstStyle/>
          <a:p>
            <a:pPr>
              <a:defRPr/>
            </a:pPr>
            <a:r>
              <a:rPr lang="en-US" smtClean="0">
                <a:latin typeface="Arial" pitchFamily="34" charset="0"/>
              </a:rPr>
              <a:t>www.edbodmer.com</a:t>
            </a:r>
          </a:p>
        </p:txBody>
      </p:sp>
      <p:sp>
        <p:nvSpPr>
          <p:cNvPr id="83973" name="Slide Number Placeholder 5"/>
          <p:cNvSpPr>
            <a:spLocks noGrp="1"/>
          </p:cNvSpPr>
          <p:nvPr>
            <p:ph type="sldNum" sz="quarter" idx="12"/>
          </p:nvPr>
        </p:nvSpPr>
        <p:spPr/>
        <p:txBody>
          <a:bodyPr/>
          <a:lstStyle/>
          <a:p>
            <a:pPr>
              <a:defRPr/>
            </a:pPr>
            <a:fld id="{ADE42309-C3E1-45AE-B69D-03E503AE2FB2}" type="slidenum">
              <a:rPr lang="en-US" smtClean="0">
                <a:latin typeface="Arial" pitchFamily="34" charset="0"/>
              </a:rPr>
              <a:pPr>
                <a:defRPr/>
              </a:pPr>
              <a:t>82</a:t>
            </a:fld>
            <a:endParaRPr lang="en-US" smtClean="0">
              <a:latin typeface="Arial" pitchFamily="34" charset="0"/>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idx="4294967295"/>
          </p:nvPr>
        </p:nvSpPr>
        <p:spPr/>
        <p:txBody>
          <a:bodyPr/>
          <a:lstStyle/>
          <a:p>
            <a:pPr eaLnBrk="1" hangingPunct="1"/>
            <a:r>
              <a:rPr lang="en-US" smtClean="0"/>
              <a:t>Risk of Realizing Electricity Prices</a:t>
            </a:r>
          </a:p>
        </p:txBody>
      </p:sp>
      <p:sp>
        <p:nvSpPr>
          <p:cNvPr id="84995" name="Rectangle 3"/>
          <p:cNvSpPr>
            <a:spLocks noGrp="1" noChangeArrowheads="1"/>
          </p:cNvSpPr>
          <p:nvPr>
            <p:ph type="body" idx="4294967295"/>
          </p:nvPr>
        </p:nvSpPr>
        <p:spPr/>
        <p:txBody>
          <a:bodyPr/>
          <a:lstStyle/>
          <a:p>
            <a:pPr eaLnBrk="1" hangingPunct="1"/>
            <a:r>
              <a:rPr lang="en-US" smtClean="0"/>
              <a:t>The value of a project depends on the price of electricity – if the electricity price is very low, then the town must pay all of the costs of the turbine without receiving much benefit. </a:t>
            </a:r>
          </a:p>
          <a:p>
            <a:pPr eaLnBrk="1" hangingPunct="1"/>
            <a:r>
              <a:rPr lang="en-US" smtClean="0"/>
              <a:t>In reviewing electricity price risk consider:</a:t>
            </a:r>
          </a:p>
          <a:p>
            <a:pPr lvl="1" eaLnBrk="1" hangingPunct="1"/>
            <a:r>
              <a:rPr lang="en-US" smtClean="0"/>
              <a:t>Alternative inflation in net metering rates</a:t>
            </a:r>
          </a:p>
          <a:p>
            <a:pPr lvl="1" eaLnBrk="1" hangingPunct="1"/>
            <a:r>
              <a:rPr lang="en-US" smtClean="0"/>
              <a:t>Alternative inflation in REC Rates</a:t>
            </a:r>
          </a:p>
        </p:txBody>
      </p:sp>
      <p:sp>
        <p:nvSpPr>
          <p:cNvPr id="84996"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4997"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4998" name="Slide Number Placeholder 3"/>
          <p:cNvSpPr>
            <a:spLocks noGrp="1"/>
          </p:cNvSpPr>
          <p:nvPr>
            <p:ph type="sldNum" sz="quarter" idx="12"/>
          </p:nvPr>
        </p:nvSpPr>
        <p:spPr/>
        <p:txBody>
          <a:bodyPr/>
          <a:lstStyle/>
          <a:p>
            <a:pPr>
              <a:defRPr/>
            </a:pPr>
            <a:fld id="{57C85CEC-1C26-484C-973A-D726F2BD5E1E}" type="slidenum">
              <a:rPr lang="en-US" smtClean="0">
                <a:latin typeface="Arial" pitchFamily="34" charset="0"/>
              </a:rPr>
              <a:pPr>
                <a:defRPr/>
              </a:pPr>
              <a:t>83</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idx="4294967295"/>
          </p:nvPr>
        </p:nvSpPr>
        <p:spPr/>
        <p:txBody>
          <a:bodyPr/>
          <a:lstStyle/>
          <a:p>
            <a:pPr eaLnBrk="1" hangingPunct="1"/>
            <a:r>
              <a:rPr lang="en-US" smtClean="0"/>
              <a:t>Volatility in Electricity and Gas Prices</a:t>
            </a:r>
          </a:p>
        </p:txBody>
      </p:sp>
      <p:sp>
        <p:nvSpPr>
          <p:cNvPr id="86019" name="Rectangle 7"/>
          <p:cNvSpPr>
            <a:spLocks noGrp="1" noChangeArrowheads="1"/>
          </p:cNvSpPr>
          <p:nvPr>
            <p:ph type="body" sz="half" idx="4294967295"/>
          </p:nvPr>
        </p:nvSpPr>
        <p:spPr>
          <a:xfrm>
            <a:off x="457200" y="1600200"/>
            <a:ext cx="4038600" cy="4525963"/>
          </a:xfrm>
        </p:spPr>
        <p:txBody>
          <a:bodyPr/>
          <a:lstStyle/>
          <a:p>
            <a:pPr eaLnBrk="1" hangingPunct="1"/>
            <a:r>
              <a:rPr lang="en-US" smtClean="0"/>
              <a:t>The graphs below illustrate the volatility in electricity prices.</a:t>
            </a:r>
          </a:p>
          <a:p>
            <a:pPr eaLnBrk="1" hangingPunct="1"/>
            <a:endParaRPr lang="en-US" smtClean="0"/>
          </a:p>
        </p:txBody>
      </p:sp>
      <p:pic>
        <p:nvPicPr>
          <p:cNvPr id="86020" name="Picture 8"/>
          <p:cNvPicPr>
            <a:picLocks noGrp="1" noChangeAspect="1" noChangeArrowheads="1"/>
          </p:cNvPicPr>
          <p:nvPr>
            <p:ph sz="quarter" idx="4294967295"/>
          </p:nvPr>
        </p:nvPicPr>
        <p:blipFill>
          <a:blip r:embed="rId2" cstate="print"/>
          <a:srcRect/>
          <a:stretch>
            <a:fillRect/>
          </a:stretch>
        </p:blipFill>
        <p:spPr>
          <a:xfrm>
            <a:off x="4989513" y="1600200"/>
            <a:ext cx="3355975" cy="2185988"/>
          </a:xfrm>
        </p:spPr>
      </p:pic>
      <p:pic>
        <p:nvPicPr>
          <p:cNvPr id="86021" name="Picture 10"/>
          <p:cNvPicPr>
            <a:picLocks noGrp="1" noChangeAspect="1" noChangeArrowheads="1"/>
          </p:cNvPicPr>
          <p:nvPr>
            <p:ph sz="quarter" idx="4294967295"/>
          </p:nvPr>
        </p:nvPicPr>
        <p:blipFill>
          <a:blip r:embed="rId3" cstate="print"/>
          <a:srcRect/>
          <a:stretch>
            <a:fillRect/>
          </a:stretch>
        </p:blipFill>
        <p:spPr>
          <a:xfrm>
            <a:off x="4922838" y="3938588"/>
            <a:ext cx="3487737" cy="2187575"/>
          </a:xfrm>
        </p:spPr>
      </p:pic>
      <p:sp>
        <p:nvSpPr>
          <p:cNvPr id="86022"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6023"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6024" name="Slide Number Placeholder 3"/>
          <p:cNvSpPr>
            <a:spLocks noGrp="1"/>
          </p:cNvSpPr>
          <p:nvPr>
            <p:ph type="sldNum" sz="quarter" idx="12"/>
          </p:nvPr>
        </p:nvSpPr>
        <p:spPr/>
        <p:txBody>
          <a:bodyPr/>
          <a:lstStyle/>
          <a:p>
            <a:pPr>
              <a:defRPr/>
            </a:pPr>
            <a:fld id="{328822E0-DE2A-4C5F-B164-2831C77857DE}" type="slidenum">
              <a:rPr lang="en-US" smtClean="0">
                <a:latin typeface="Arial" pitchFamily="34" charset="0"/>
              </a:rPr>
              <a:pPr>
                <a:defRPr/>
              </a:pPr>
              <a:t>84</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p:txBody>
          <a:bodyPr/>
          <a:lstStyle/>
          <a:p>
            <a:pPr eaLnBrk="1" hangingPunct="1"/>
            <a:r>
              <a:rPr lang="en-US" smtClean="0"/>
              <a:t>Sensitivity Analysis – Cost and Benefit Analysis with Different Costs and Rate</a:t>
            </a:r>
          </a:p>
        </p:txBody>
      </p:sp>
      <p:sp>
        <p:nvSpPr>
          <p:cNvPr id="87043" name="Rectangle 3"/>
          <p:cNvSpPr>
            <a:spLocks noGrp="1" noChangeArrowheads="1"/>
          </p:cNvSpPr>
          <p:nvPr>
            <p:ph type="body" sz="half" idx="4294967295"/>
          </p:nvPr>
        </p:nvSpPr>
        <p:spPr>
          <a:xfrm>
            <a:off x="457200" y="1600200"/>
            <a:ext cx="8077200" cy="2133600"/>
          </a:xfrm>
        </p:spPr>
        <p:txBody>
          <a:bodyPr/>
          <a:lstStyle/>
          <a:p>
            <a:pPr eaLnBrk="1" hangingPunct="1">
              <a:lnSpc>
                <a:spcPct val="90000"/>
              </a:lnSpc>
            </a:pPr>
            <a:r>
              <a:rPr lang="en-US" sz="2000" smtClean="0"/>
              <a:t>Analysis should be performed to evaluate the point at which the project IRR becomes less than the interest rate on municipal debt.</a:t>
            </a:r>
          </a:p>
          <a:p>
            <a:pPr eaLnBrk="1" hangingPunct="1">
              <a:lnSpc>
                <a:spcPct val="90000"/>
              </a:lnSpc>
            </a:pPr>
            <a:r>
              <a:rPr lang="en-US" sz="2000" smtClean="0"/>
              <a:t>The example below shows the IRR for different capital costs and capacity factors in a sensitivity analysis.</a:t>
            </a:r>
          </a:p>
          <a:p>
            <a:pPr eaLnBrk="1" hangingPunct="1">
              <a:lnSpc>
                <a:spcPct val="90000"/>
              </a:lnSpc>
            </a:pPr>
            <a:r>
              <a:rPr lang="en-US" sz="2000" smtClean="0"/>
              <a:t>The range in capital cost and capacity factors causes a change in IRR from 6.9% to 18.3%.</a:t>
            </a:r>
          </a:p>
          <a:p>
            <a:pPr eaLnBrk="1" hangingPunct="1">
              <a:lnSpc>
                <a:spcPct val="90000"/>
              </a:lnSpc>
            </a:pPr>
            <a:endParaRPr lang="en-US" sz="2000" smtClean="0"/>
          </a:p>
          <a:p>
            <a:pPr eaLnBrk="1" hangingPunct="1">
              <a:lnSpc>
                <a:spcPct val="90000"/>
              </a:lnSpc>
            </a:pPr>
            <a:endParaRPr lang="en-US" sz="2000" smtClean="0"/>
          </a:p>
        </p:txBody>
      </p:sp>
      <p:pic>
        <p:nvPicPr>
          <p:cNvPr id="87044" name="Picture 4"/>
          <p:cNvPicPr>
            <a:picLocks noGrp="1" noChangeAspect="1" noChangeArrowheads="1"/>
          </p:cNvPicPr>
          <p:nvPr>
            <p:ph sz="half" idx="4294967295"/>
          </p:nvPr>
        </p:nvPicPr>
        <p:blipFill>
          <a:blip r:embed="rId2" cstate="print"/>
          <a:srcRect/>
          <a:stretch>
            <a:fillRect/>
          </a:stretch>
        </p:blipFill>
        <p:spPr>
          <a:xfrm>
            <a:off x="1219200" y="3886200"/>
            <a:ext cx="6629400" cy="2230438"/>
          </a:xfrm>
        </p:spPr>
      </p:pic>
      <p:sp>
        <p:nvSpPr>
          <p:cNvPr id="87045"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7046"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7047" name="Slide Number Placeholder 3"/>
          <p:cNvSpPr>
            <a:spLocks noGrp="1"/>
          </p:cNvSpPr>
          <p:nvPr>
            <p:ph type="sldNum" sz="quarter" idx="12"/>
          </p:nvPr>
        </p:nvSpPr>
        <p:spPr/>
        <p:txBody>
          <a:bodyPr/>
          <a:lstStyle/>
          <a:p>
            <a:pPr>
              <a:defRPr/>
            </a:pPr>
            <a:fld id="{98D7CFC3-40F6-4AE2-8846-C449DBA0DAC9}" type="slidenum">
              <a:rPr lang="en-US" smtClean="0">
                <a:latin typeface="Arial" pitchFamily="34" charset="0"/>
              </a:rPr>
              <a:pPr>
                <a:defRPr/>
              </a:pPr>
              <a:t>85</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p:txBody>
          <a:bodyPr/>
          <a:lstStyle/>
          <a:p>
            <a:pPr eaLnBrk="1" hangingPunct="1"/>
            <a:r>
              <a:rPr lang="en-US" smtClean="0"/>
              <a:t>Break- even Analysis Example</a:t>
            </a:r>
          </a:p>
        </p:txBody>
      </p:sp>
      <p:sp>
        <p:nvSpPr>
          <p:cNvPr id="88067" name="Rectangle 3"/>
          <p:cNvSpPr>
            <a:spLocks noGrp="1" noChangeArrowheads="1"/>
          </p:cNvSpPr>
          <p:nvPr>
            <p:ph type="body" sz="half" idx="4294967295"/>
          </p:nvPr>
        </p:nvSpPr>
        <p:spPr>
          <a:xfrm>
            <a:off x="457200" y="1600200"/>
            <a:ext cx="4038600" cy="4525963"/>
          </a:xfrm>
        </p:spPr>
        <p:txBody>
          <a:bodyPr/>
          <a:lstStyle/>
          <a:p>
            <a:pPr eaLnBrk="1" hangingPunct="1">
              <a:lnSpc>
                <a:spcPct val="80000"/>
              </a:lnSpc>
            </a:pPr>
            <a:r>
              <a:rPr lang="en-US" sz="2000" smtClean="0"/>
              <a:t>This example shows a case where the project IRR is lower than the interest rate of 5%.  This implies there is not enough cash to pay off debt raised fro the project and the town must make up deficits from other cash.</a:t>
            </a:r>
          </a:p>
          <a:p>
            <a:pPr eaLnBrk="1" hangingPunct="1">
              <a:lnSpc>
                <a:spcPct val="80000"/>
              </a:lnSpc>
            </a:pPr>
            <a:r>
              <a:rPr lang="en-US" sz="2000" smtClean="0"/>
              <a:t>When there is not enough cash to make all the debt payments, there is a debt default in the model.</a:t>
            </a:r>
          </a:p>
          <a:p>
            <a:pPr eaLnBrk="1" hangingPunct="1">
              <a:lnSpc>
                <a:spcPct val="80000"/>
              </a:lnSpc>
            </a:pPr>
            <a:r>
              <a:rPr lang="en-US" sz="2000" smtClean="0"/>
              <a:t>In the adjacent example, the debt cannot be paid by cash by the project meaning that debt is still outstanding at the end of the project.</a:t>
            </a:r>
          </a:p>
        </p:txBody>
      </p:sp>
      <p:pic>
        <p:nvPicPr>
          <p:cNvPr id="88068" name="Picture 8"/>
          <p:cNvPicPr>
            <a:picLocks noGrp="1" noChangeAspect="1" noChangeArrowheads="1"/>
          </p:cNvPicPr>
          <p:nvPr>
            <p:ph sz="quarter" idx="4294967295"/>
          </p:nvPr>
        </p:nvPicPr>
        <p:blipFill>
          <a:blip r:embed="rId2" cstate="print"/>
          <a:srcRect/>
          <a:stretch>
            <a:fillRect/>
          </a:stretch>
        </p:blipFill>
        <p:spPr>
          <a:xfrm>
            <a:off x="4786313" y="1600200"/>
            <a:ext cx="3760787" cy="2185988"/>
          </a:xfrm>
        </p:spPr>
      </p:pic>
      <p:pic>
        <p:nvPicPr>
          <p:cNvPr id="88069" name="Picture 9"/>
          <p:cNvPicPr>
            <a:picLocks noGrp="1" noChangeAspect="1" noChangeArrowheads="1"/>
          </p:cNvPicPr>
          <p:nvPr>
            <p:ph sz="quarter" idx="4294967295"/>
          </p:nvPr>
        </p:nvPicPr>
        <p:blipFill>
          <a:blip r:embed="rId3" cstate="print"/>
          <a:srcRect/>
          <a:stretch>
            <a:fillRect/>
          </a:stretch>
        </p:blipFill>
        <p:spPr>
          <a:xfrm>
            <a:off x="4800600" y="3962400"/>
            <a:ext cx="3733800" cy="2209800"/>
          </a:xfrm>
        </p:spPr>
      </p:pic>
      <p:sp>
        <p:nvSpPr>
          <p:cNvPr id="88070"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8071"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8072" name="Slide Number Placeholder 3"/>
          <p:cNvSpPr>
            <a:spLocks noGrp="1"/>
          </p:cNvSpPr>
          <p:nvPr>
            <p:ph type="sldNum" sz="quarter" idx="12"/>
          </p:nvPr>
        </p:nvSpPr>
        <p:spPr/>
        <p:txBody>
          <a:bodyPr/>
          <a:lstStyle/>
          <a:p>
            <a:pPr>
              <a:defRPr/>
            </a:pPr>
            <a:fld id="{65F4CCD2-0A1A-40BF-8051-58B34E82D10A}" type="slidenum">
              <a:rPr lang="en-US" smtClean="0">
                <a:latin typeface="Arial" pitchFamily="34" charset="0"/>
              </a:rPr>
              <a:pPr>
                <a:defRPr/>
              </a:pPr>
              <a:t>86</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p:txBody>
          <a:bodyPr/>
          <a:lstStyle/>
          <a:p>
            <a:pPr eaLnBrk="1" hangingPunct="1"/>
            <a:r>
              <a:rPr lang="en-US" smtClean="0"/>
              <a:t>Electricity Price Risk in Investment Analysis</a:t>
            </a:r>
          </a:p>
        </p:txBody>
      </p:sp>
      <p:sp>
        <p:nvSpPr>
          <p:cNvPr id="89091" name="Rectangle 3"/>
          <p:cNvSpPr>
            <a:spLocks noGrp="1" noChangeArrowheads="1"/>
          </p:cNvSpPr>
          <p:nvPr>
            <p:ph type="body" sz="half" idx="4294967295"/>
          </p:nvPr>
        </p:nvSpPr>
        <p:spPr>
          <a:xfrm>
            <a:off x="457200" y="1600200"/>
            <a:ext cx="4038600" cy="4525963"/>
          </a:xfrm>
        </p:spPr>
        <p:txBody>
          <a:bodyPr/>
          <a:lstStyle/>
          <a:p>
            <a:pPr eaLnBrk="1" hangingPunct="1">
              <a:lnSpc>
                <a:spcPct val="90000"/>
              </a:lnSpc>
            </a:pPr>
            <a:r>
              <a:rPr lang="en-US" sz="2400" smtClean="0"/>
              <a:t>Difference in the nature of risk for electricity price and for capacity factor risk – electricity price is more difficult to measure.</a:t>
            </a:r>
          </a:p>
          <a:p>
            <a:pPr eaLnBrk="1" hangingPunct="1">
              <a:lnSpc>
                <a:spcPct val="90000"/>
              </a:lnSpc>
            </a:pPr>
            <a:r>
              <a:rPr lang="en-US" sz="2400" smtClean="0"/>
              <a:t>Methods of evaluating the electricity price risk</a:t>
            </a:r>
          </a:p>
          <a:p>
            <a:pPr eaLnBrk="1" hangingPunct="1">
              <a:lnSpc>
                <a:spcPct val="90000"/>
              </a:lnSpc>
            </a:pPr>
            <a:r>
              <a:rPr lang="en-US" sz="2400" smtClean="0"/>
              <a:t>Example of electricity price risk sensitivity and break-even analysis – How much cushion do you have compared to the current price.</a:t>
            </a:r>
          </a:p>
          <a:p>
            <a:pPr eaLnBrk="1" hangingPunct="1">
              <a:lnSpc>
                <a:spcPct val="90000"/>
              </a:lnSpc>
            </a:pPr>
            <a:endParaRPr lang="en-US" sz="2400" smtClean="0"/>
          </a:p>
        </p:txBody>
      </p:sp>
      <p:pic>
        <p:nvPicPr>
          <p:cNvPr id="89092" name="Picture 10"/>
          <p:cNvPicPr>
            <a:picLocks noGrp="1" noChangeAspect="1" noChangeArrowheads="1"/>
          </p:cNvPicPr>
          <p:nvPr>
            <p:ph sz="half" idx="4294967295"/>
          </p:nvPr>
        </p:nvPicPr>
        <p:blipFill>
          <a:blip r:embed="rId2" cstate="print"/>
          <a:srcRect/>
          <a:stretch>
            <a:fillRect/>
          </a:stretch>
        </p:blipFill>
        <p:spPr>
          <a:xfrm>
            <a:off x="4953000" y="3228975"/>
            <a:ext cx="3581400" cy="1577975"/>
          </a:xfrm>
        </p:spPr>
      </p:pic>
      <p:sp>
        <p:nvSpPr>
          <p:cNvPr id="89093"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89094"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89095" name="Slide Number Placeholder 3"/>
          <p:cNvSpPr>
            <a:spLocks noGrp="1"/>
          </p:cNvSpPr>
          <p:nvPr>
            <p:ph type="sldNum" sz="quarter" idx="12"/>
          </p:nvPr>
        </p:nvSpPr>
        <p:spPr/>
        <p:txBody>
          <a:bodyPr/>
          <a:lstStyle/>
          <a:p>
            <a:pPr>
              <a:defRPr/>
            </a:pPr>
            <a:fld id="{5D7482B5-7A20-481B-B4C2-ED31F9795B57}" type="slidenum">
              <a:rPr lang="en-US" smtClean="0">
                <a:latin typeface="Arial" pitchFamily="34" charset="0"/>
              </a:rPr>
              <a:pPr>
                <a:defRPr/>
              </a:pPr>
              <a:t>87</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p:txBody>
          <a:bodyPr/>
          <a:lstStyle/>
          <a:p>
            <a:pPr eaLnBrk="1" hangingPunct="1"/>
            <a:r>
              <a:rPr lang="en-US" smtClean="0"/>
              <a:t>Sensitivity Analysis</a:t>
            </a:r>
          </a:p>
        </p:txBody>
      </p:sp>
      <p:sp>
        <p:nvSpPr>
          <p:cNvPr id="90115" name="Rectangle 3"/>
          <p:cNvSpPr>
            <a:spLocks noGrp="1" noChangeArrowheads="1"/>
          </p:cNvSpPr>
          <p:nvPr>
            <p:ph type="body" sz="half" idx="4294967295"/>
          </p:nvPr>
        </p:nvSpPr>
        <p:spPr>
          <a:xfrm>
            <a:off x="457200" y="1600200"/>
            <a:ext cx="7467600" cy="1828800"/>
          </a:xfrm>
        </p:spPr>
        <p:txBody>
          <a:bodyPr/>
          <a:lstStyle/>
          <a:p>
            <a:pPr eaLnBrk="1" hangingPunct="1">
              <a:lnSpc>
                <a:spcPct val="90000"/>
              </a:lnSpc>
            </a:pPr>
            <a:r>
              <a:rPr lang="en-US" sz="2000" smtClean="0"/>
              <a:t>The example below illustrates the capacity factor and electricity price sensitivity.  The idea of the table is to show how low the electricity price can go before the IRR falls below the interest rate.  More variation is driven by the electricity price than the capacity factor in this example.</a:t>
            </a:r>
          </a:p>
          <a:p>
            <a:pPr eaLnBrk="1" hangingPunct="1">
              <a:lnSpc>
                <a:spcPct val="90000"/>
              </a:lnSpc>
            </a:pPr>
            <a:endParaRPr lang="en-US" sz="2000" smtClean="0"/>
          </a:p>
        </p:txBody>
      </p:sp>
      <p:pic>
        <p:nvPicPr>
          <p:cNvPr id="90116" name="Picture 8"/>
          <p:cNvPicPr>
            <a:picLocks noGrp="1" noChangeAspect="1" noChangeArrowheads="1"/>
          </p:cNvPicPr>
          <p:nvPr>
            <p:ph sz="half" idx="4294967295"/>
          </p:nvPr>
        </p:nvPicPr>
        <p:blipFill>
          <a:blip r:embed="rId2" cstate="print"/>
          <a:srcRect/>
          <a:stretch>
            <a:fillRect/>
          </a:stretch>
        </p:blipFill>
        <p:spPr>
          <a:xfrm>
            <a:off x="1143000" y="3529013"/>
            <a:ext cx="7086600" cy="2386012"/>
          </a:xfrm>
        </p:spPr>
      </p:pic>
      <p:sp>
        <p:nvSpPr>
          <p:cNvPr id="90117"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90118"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90119" name="Slide Number Placeholder 3"/>
          <p:cNvSpPr>
            <a:spLocks noGrp="1"/>
          </p:cNvSpPr>
          <p:nvPr>
            <p:ph type="sldNum" sz="quarter" idx="12"/>
          </p:nvPr>
        </p:nvSpPr>
        <p:spPr/>
        <p:txBody>
          <a:bodyPr/>
          <a:lstStyle/>
          <a:p>
            <a:pPr>
              <a:defRPr/>
            </a:pPr>
            <a:fld id="{1ECEF625-66F1-4044-B1D6-CFB160921966}" type="slidenum">
              <a:rPr lang="en-US" smtClean="0">
                <a:latin typeface="Arial" pitchFamily="34" charset="0"/>
              </a:rPr>
              <a:pPr>
                <a:defRPr/>
              </a:pPr>
              <a:t>88</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p:txBody>
          <a:bodyPr/>
          <a:lstStyle/>
          <a:p>
            <a:pPr eaLnBrk="1" hangingPunct="1"/>
            <a:r>
              <a:rPr lang="en-US" smtClean="0"/>
              <a:t>Risks of Inflation in Electricity Prices</a:t>
            </a:r>
          </a:p>
        </p:txBody>
      </p:sp>
      <p:sp>
        <p:nvSpPr>
          <p:cNvPr id="91139" name="Rectangle 3"/>
          <p:cNvSpPr>
            <a:spLocks noGrp="1" noChangeArrowheads="1"/>
          </p:cNvSpPr>
          <p:nvPr>
            <p:ph type="body" sz="half" idx="4294967295"/>
          </p:nvPr>
        </p:nvSpPr>
        <p:spPr>
          <a:xfrm>
            <a:off x="457200" y="1600200"/>
            <a:ext cx="7696200" cy="3124200"/>
          </a:xfrm>
        </p:spPr>
        <p:txBody>
          <a:bodyPr/>
          <a:lstStyle/>
          <a:p>
            <a:pPr eaLnBrk="1" hangingPunct="1"/>
            <a:r>
              <a:rPr lang="en-US" sz="2400" smtClean="0"/>
              <a:t>To evaluate how movements in future electricity prices can affect the economics of an investment, we evaluate different growth rates in both REC prices and Net Metering prices below.  (The case uses a REC price without a contract)</a:t>
            </a:r>
          </a:p>
          <a:p>
            <a:pPr eaLnBrk="1" hangingPunct="1"/>
            <a:r>
              <a:rPr lang="en-US" sz="2400" smtClean="0"/>
              <a:t>The table below demonstrates differences in inflation rates cause the IRR to vary between 11.4% and 3.8%.</a:t>
            </a:r>
          </a:p>
        </p:txBody>
      </p:sp>
      <p:pic>
        <p:nvPicPr>
          <p:cNvPr id="91140" name="Picture 4"/>
          <p:cNvPicPr>
            <a:picLocks noGrp="1" noChangeAspect="1" noChangeArrowheads="1"/>
          </p:cNvPicPr>
          <p:nvPr>
            <p:ph sz="half" idx="4294967295"/>
          </p:nvPr>
        </p:nvPicPr>
        <p:blipFill>
          <a:blip r:embed="rId2" cstate="print"/>
          <a:srcRect/>
          <a:stretch>
            <a:fillRect/>
          </a:stretch>
        </p:blipFill>
        <p:spPr>
          <a:xfrm>
            <a:off x="2133600" y="4648200"/>
            <a:ext cx="5257800" cy="1819275"/>
          </a:xfrm>
        </p:spPr>
      </p:pic>
      <p:sp>
        <p:nvSpPr>
          <p:cNvPr id="91141" name="Date Placeholder 1"/>
          <p:cNvSpPr>
            <a:spLocks noGrp="1"/>
          </p:cNvSpPr>
          <p:nvPr>
            <p:ph type="dt" sz="quarter" idx="10"/>
          </p:nvPr>
        </p:nvSpPr>
        <p:spPr/>
        <p:txBody>
          <a:bodyPr/>
          <a:lstStyle/>
          <a:p>
            <a:pPr>
              <a:defRPr/>
            </a:pPr>
            <a:r>
              <a:rPr lang="en-US" smtClean="0">
                <a:latin typeface="Arial" pitchFamily="34" charset="0"/>
              </a:rPr>
              <a:t>9 September 2011</a:t>
            </a:r>
          </a:p>
        </p:txBody>
      </p:sp>
      <p:sp>
        <p:nvSpPr>
          <p:cNvPr id="91142" name="Footer Placeholder 2"/>
          <p:cNvSpPr>
            <a:spLocks noGrp="1"/>
          </p:cNvSpPr>
          <p:nvPr>
            <p:ph type="ftr" sz="quarter" idx="11"/>
          </p:nvPr>
        </p:nvSpPr>
        <p:spPr/>
        <p:txBody>
          <a:bodyPr/>
          <a:lstStyle/>
          <a:p>
            <a:pPr>
              <a:defRPr/>
            </a:pPr>
            <a:r>
              <a:rPr lang="en-US" smtClean="0">
                <a:latin typeface="Arial" pitchFamily="34" charset="0"/>
              </a:rPr>
              <a:t>www.edbodmer.com</a:t>
            </a:r>
          </a:p>
        </p:txBody>
      </p:sp>
      <p:sp>
        <p:nvSpPr>
          <p:cNvPr id="91143" name="Slide Number Placeholder 3"/>
          <p:cNvSpPr>
            <a:spLocks noGrp="1"/>
          </p:cNvSpPr>
          <p:nvPr>
            <p:ph type="sldNum" sz="quarter" idx="12"/>
          </p:nvPr>
        </p:nvSpPr>
        <p:spPr/>
        <p:txBody>
          <a:bodyPr/>
          <a:lstStyle/>
          <a:p>
            <a:pPr>
              <a:defRPr/>
            </a:pPr>
            <a:fld id="{BDF85546-4106-4DCC-B46E-F6F98D0DA5C6}" type="slidenum">
              <a:rPr lang="en-US" smtClean="0">
                <a:latin typeface="Arial" pitchFamily="34" charset="0"/>
              </a:rPr>
              <a:pPr>
                <a:defRPr/>
              </a:pPr>
              <a:t>89</a:t>
            </a:fld>
            <a:endParaRPr lang="en-US" smtClean="0">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Project Finance and Allocation of Risk</a:t>
            </a:r>
          </a:p>
        </p:txBody>
      </p:sp>
      <p:sp>
        <p:nvSpPr>
          <p:cNvPr id="12291" name="Rectangle 3"/>
          <p:cNvSpPr>
            <a:spLocks noGrp="1" noChangeArrowheads="1"/>
          </p:cNvSpPr>
          <p:nvPr>
            <p:ph type="body" idx="1"/>
          </p:nvPr>
        </p:nvSpPr>
        <p:spPr/>
        <p:txBody>
          <a:bodyPr/>
          <a:lstStyle/>
          <a:p>
            <a:pPr>
              <a:lnSpc>
                <a:spcPct val="90000"/>
              </a:lnSpc>
            </a:pPr>
            <a:r>
              <a:rPr lang="en-US" smtClean="0"/>
              <a:t>Often, the risks associated with a project are so great that it would not be prudent for a single party to bear them alone.  Project financing permits the sharing of operating and financing risks ...in a more flexible manner than general credit…</a:t>
            </a:r>
          </a:p>
          <a:p>
            <a:pPr>
              <a:lnSpc>
                <a:spcPct val="90000"/>
              </a:lnSpc>
            </a:pPr>
            <a:r>
              <a:rPr lang="en-US" smtClean="0"/>
              <a:t>Because of the contractual arrangements that provide credit support for borrowing, the project company may be able to achieve significantly higher financial leverage than the sponsor ... if it financed the project entirely on its own balance sheet.  </a:t>
            </a:r>
          </a:p>
          <a:p>
            <a:pPr>
              <a:lnSpc>
                <a:spcPct val="90000"/>
              </a:lnSpc>
            </a:pPr>
            <a:r>
              <a:rPr lang="en-US" smtClean="0"/>
              <a:t>Other advantages include achieving economies of scale, reduced cost of capital, reduced cost of resolving financial distress and keeping a project off of a sponsor's balance sheet.</a:t>
            </a:r>
          </a:p>
          <a:p>
            <a:pPr>
              <a:lnSpc>
                <a:spcPct val="90000"/>
              </a:lnSpc>
              <a:buFontTx/>
              <a:buNone/>
            </a:pPr>
            <a:endParaRPr lang="en-US" smtClean="0"/>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56406</TotalTime>
  <Words>10284</Words>
  <Application>Microsoft Office PowerPoint</Application>
  <PresentationFormat>On-screen Show (4:3)</PresentationFormat>
  <Paragraphs>782</Paragraphs>
  <Slides>89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89</vt:i4>
      </vt:variant>
    </vt:vector>
  </HeadingPairs>
  <TitlesOfParts>
    <vt:vector size="97" baseType="lpstr">
      <vt:lpstr>Arial</vt:lpstr>
      <vt:lpstr>Calibri</vt:lpstr>
      <vt:lpstr>Frutiger 45 Light</vt:lpstr>
      <vt:lpstr>Times</vt:lpstr>
      <vt:lpstr>MS PGothic</vt:lpstr>
      <vt:lpstr>Wingdings</vt:lpstr>
      <vt:lpstr>Arial Narrow</vt:lpstr>
      <vt:lpstr>Default Design</vt:lpstr>
      <vt:lpstr>Risk Analysis and Contracts</vt:lpstr>
      <vt:lpstr>Outline</vt:lpstr>
      <vt:lpstr>Differences in Risks of Different Renewable Projects</vt:lpstr>
      <vt:lpstr>Differences in Risks of Different Renewable Projects</vt:lpstr>
      <vt:lpstr>Differences in Risks of Different Renewable Projects</vt:lpstr>
      <vt:lpstr>Difficulty in Making Forecasts of Economic Variables </vt:lpstr>
      <vt:lpstr>Risk Analysis</vt:lpstr>
      <vt:lpstr>Project Finance and Risk Management</vt:lpstr>
      <vt:lpstr>Project Finance and Allocation of Risk</vt:lpstr>
      <vt:lpstr>Analysis of Major Risks According to Phases of Project Finance</vt:lpstr>
      <vt:lpstr>Project Risks and Causes of Project Failure – S&amp;P Risk Categories</vt:lpstr>
      <vt:lpstr>Risk Analysis by Banks and Rating Agencies</vt:lpstr>
      <vt:lpstr>General Discussion of Bank Risk Assessment Process</vt:lpstr>
      <vt:lpstr>General Risk Categories</vt:lpstr>
      <vt:lpstr>Classification of Risks for Wind Projects</vt:lpstr>
      <vt:lpstr>Risk Allocation Table</vt:lpstr>
      <vt:lpstr>Risk Identification</vt:lpstr>
      <vt:lpstr>Construction Risk and Mitigation</vt:lpstr>
      <vt:lpstr>Operating Risks and Mitiagation</vt:lpstr>
      <vt:lpstr>Technology Risk</vt:lpstr>
      <vt:lpstr>Technology Risk</vt:lpstr>
      <vt:lpstr>Importance of Proven Technology</vt:lpstr>
      <vt:lpstr>General Technology Risks - History</vt:lpstr>
      <vt:lpstr>Technology Risk in Solar (S&amp;P)</vt:lpstr>
      <vt:lpstr>Technology Risk – On Shore Projects</vt:lpstr>
      <vt:lpstr>Wind Turbine Problems</vt:lpstr>
      <vt:lpstr>Wind Turbine Problems</vt:lpstr>
      <vt:lpstr>Availability Risk</vt:lpstr>
      <vt:lpstr>Availability Risk Example</vt:lpstr>
      <vt:lpstr>Transmission Risks</vt:lpstr>
      <vt:lpstr>Contracts and Risk Mitigation in Renewable Project Finance</vt:lpstr>
      <vt:lpstr>Contractual Foundation</vt:lpstr>
      <vt:lpstr>Contracts in Solar Power</vt:lpstr>
      <vt:lpstr>Example of Contractual Structure</vt:lpstr>
      <vt:lpstr>Strong and Weak Technology/Construction Risk</vt:lpstr>
      <vt:lpstr>Strong and Weak Technology/Construction Risk</vt:lpstr>
      <vt:lpstr>EPC Contracts from Perspective of Solar Company</vt:lpstr>
      <vt:lpstr>Advantages and Disadvantages of EPC Contract</vt:lpstr>
      <vt:lpstr>Multiple EPC Contracts</vt:lpstr>
      <vt:lpstr>Solar Contracts – Suntech Example</vt:lpstr>
      <vt:lpstr>Construction and Maintenance Agreements </vt:lpstr>
      <vt:lpstr>Liquidated Damage and Performance Damages</vt:lpstr>
      <vt:lpstr>O&amp;M Contract</vt:lpstr>
      <vt:lpstr>Availability Guarantee</vt:lpstr>
      <vt:lpstr>Insurance Program</vt:lpstr>
      <vt:lpstr>Project Rating and Rating of Construction Contractor</vt:lpstr>
      <vt:lpstr>Contracts, Bankruptcy and Mergers</vt:lpstr>
      <vt:lpstr>Insurance for Counterparty Risk</vt:lpstr>
      <vt:lpstr>Maintenance Reserves (MRA) in Solar Projects</vt:lpstr>
      <vt:lpstr>Collapsing Turbines</vt:lpstr>
      <vt:lpstr>Risk Assessment of Un-mitigated Items</vt:lpstr>
      <vt:lpstr>Wind Speed Risk</vt:lpstr>
      <vt:lpstr>Wind Speed Variability</vt:lpstr>
      <vt:lpstr>Wind Speed Variability</vt:lpstr>
      <vt:lpstr>Risk Analysis</vt:lpstr>
      <vt:lpstr>General Description of Uncertainty Analysis</vt:lpstr>
      <vt:lpstr>Use of Probability of Different Capacity Factors</vt:lpstr>
      <vt:lpstr>Example of Wind Speed Variability Analysis - FPL</vt:lpstr>
      <vt:lpstr>Key Issues in Resource Assessment</vt:lpstr>
      <vt:lpstr>Use of Probability Estimates in Debt Sizing and DSCR</vt:lpstr>
      <vt:lpstr>Example of P90 versus P50 and Loan Size</vt:lpstr>
      <vt:lpstr>Effect on P50 versus P90 on Equity IRR</vt:lpstr>
      <vt:lpstr>P50, P75, P90, P95 Interpretation - Fitch</vt:lpstr>
      <vt:lpstr>S&amp;P on Uncertainty</vt:lpstr>
      <vt:lpstr>Factors that Drive Long-term and One-year Probability</vt:lpstr>
      <vt:lpstr>Alternative Probability Estimates – 20 Years </vt:lpstr>
      <vt:lpstr>One year and Ten Year Average</vt:lpstr>
      <vt:lpstr>Example of Sensitivity Cases in Analysis of Wind Project Financing</vt:lpstr>
      <vt:lpstr>Standard and Poor’s Risk Analysis</vt:lpstr>
      <vt:lpstr>Solar Performance Risks</vt:lpstr>
      <vt:lpstr>Off-Shore Risks</vt:lpstr>
      <vt:lpstr>Price and Other Risks of Off Shore</vt:lpstr>
      <vt:lpstr>Problems with Cables</vt:lpstr>
      <vt:lpstr>Problems with Off-Shore Plants</vt:lpstr>
      <vt:lpstr>Problems with Off-Shore</vt:lpstr>
      <vt:lpstr>Transmission Problems</vt:lpstr>
      <vt:lpstr>Problems with Off-shore Wind Farms in Above Table</vt:lpstr>
      <vt:lpstr>Delays, Changes in Contract Specification, Bankruptcy of Contractors</vt:lpstr>
      <vt:lpstr>Problems with Foundations</vt:lpstr>
      <vt:lpstr>Complex Marine Environment</vt:lpstr>
      <vt:lpstr>Cable Problems in Off-Shore Wind Farms</vt:lpstr>
      <vt:lpstr>Merchant Electricity Price Risk</vt:lpstr>
      <vt:lpstr>Risk of Realizing Electricity Prices</vt:lpstr>
      <vt:lpstr>Volatility in Electricity and Gas Prices</vt:lpstr>
      <vt:lpstr>Sensitivity Analysis – Cost and Benefit Analysis with Different Costs and Rate</vt:lpstr>
      <vt:lpstr>Break- even Analysis Example</vt:lpstr>
      <vt:lpstr>Electricity Price Risk in Investment Analysis</vt:lpstr>
      <vt:lpstr>Sensitivity Analysis</vt:lpstr>
      <vt:lpstr>Risks of Inflation in Electricity Prices</vt:lpstr>
    </vt:vector>
  </TitlesOfParts>
  <Company>Equipe national football de france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Elvis Presley</dc:creator>
  <cp:lastModifiedBy>Usain Bolt</cp:lastModifiedBy>
  <cp:revision>592</cp:revision>
  <dcterms:created xsi:type="dcterms:W3CDTF">2008-04-28T19:36:25Z</dcterms:created>
  <dcterms:modified xsi:type="dcterms:W3CDTF">2013-03-04T09:10:16Z</dcterms:modified>
</cp:coreProperties>
</file>